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78" r:id="rId4"/>
    <p:sldId id="261" r:id="rId5"/>
    <p:sldId id="309" r:id="rId6"/>
    <p:sldId id="310" r:id="rId7"/>
    <p:sldId id="263" r:id="rId8"/>
    <p:sldId id="258" r:id="rId9"/>
    <p:sldId id="264" r:id="rId10"/>
    <p:sldId id="265" r:id="rId11"/>
    <p:sldId id="266" r:id="rId12"/>
    <p:sldId id="267" r:id="rId13"/>
    <p:sldId id="311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306" r:id="rId31"/>
    <p:sldId id="285" r:id="rId32"/>
    <p:sldId id="307" r:id="rId33"/>
    <p:sldId id="286" r:id="rId34"/>
    <p:sldId id="287" r:id="rId35"/>
    <p:sldId id="308" r:id="rId36"/>
    <p:sldId id="288" r:id="rId37"/>
    <p:sldId id="312" r:id="rId38"/>
    <p:sldId id="289" r:id="rId39"/>
    <p:sldId id="290" r:id="rId40"/>
    <p:sldId id="291" r:id="rId41"/>
    <p:sldId id="292" r:id="rId42"/>
    <p:sldId id="293" r:id="rId4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60"/>
  </p:normalViewPr>
  <p:slideViewPr>
    <p:cSldViewPr snapToGrid="0">
      <p:cViewPr>
        <p:scale>
          <a:sx n="55" d="100"/>
          <a:sy n="55" d="100"/>
        </p:scale>
        <p:origin x="-4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D8059-A7F5-4EF4-91AE-34499F03A9FC}" type="datetimeFigureOut">
              <a:rPr lang="it-IT" smtClean="0"/>
              <a:t>27/03/2014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928A0-820A-482A-8F50-42F0023A0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584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8ACC-6F14-4EFC-868B-29F082C54F82}" type="datetime1">
              <a:rPr lang="it-IT" smtClean="0"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25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14D2-0585-4990-BA16-815E322F22A2}" type="datetime1">
              <a:rPr lang="it-IT" smtClean="0"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37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A5B1-5745-4DBB-812C-D8258937B82C}" type="datetime1">
              <a:rPr lang="it-IT" smtClean="0"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4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7B8B-1C58-4ABE-8CB5-039604C064A9}" type="datetime1">
              <a:rPr lang="it-IT" smtClean="0"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867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2D8E-4275-48D0-9B04-4360CEFDEEA0}" type="datetime1">
              <a:rPr lang="it-IT" smtClean="0"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768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FDE7-0E08-476A-836F-2266A9CF31C8}" type="datetime1">
              <a:rPr lang="it-IT" smtClean="0"/>
              <a:t>27/03/2014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361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8E996-B4D6-41B1-A8E2-63F4FD6A44CF}" type="datetime1">
              <a:rPr lang="it-IT" smtClean="0"/>
              <a:t>27/03/2014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01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9123-03A6-4866-8A29-433F639B24BC}" type="datetime1">
              <a:rPr lang="it-IT" smtClean="0"/>
              <a:t>27/03/2014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244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5D6D-736F-4378-87E0-3225F1E1B779}" type="datetime1">
              <a:rPr lang="it-IT" smtClean="0"/>
              <a:t>27/03/2014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34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1327-17FF-4C7A-B428-207B93D65FF0}" type="datetime1">
              <a:rPr lang="it-IT" smtClean="0"/>
              <a:t>27/03/2014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41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A4F1-45E5-460E-A7CF-C40B6B3E9829}" type="datetime1">
              <a:rPr lang="it-IT" smtClean="0"/>
              <a:t>27/03/2014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8344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5F793-E42B-46D0-A671-3B25EED1BBA8}" type="datetime1">
              <a:rPr lang="it-IT" smtClean="0"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EAD85-31E2-461D-8915-CEDD42A400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21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Herbert Spencer</a:t>
            </a:r>
            <a:endParaRPr lang="it-IT" b="1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1820 - 1903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2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1. DAL MENO COERENTE AL PIÙ COERENTE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Processo di integrazione della materia e di dispersione del movimento con il quale si realizza un’aggregazione di elementi: passaggio</a:t>
            </a:r>
            <a:r>
              <a:rPr lang="it-IT" b="1" dirty="0" smtClean="0"/>
              <a:t> da uno stato di disgregazione a uno stato di maggiore coerenza e armonia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Esempi: formazione del sistema solare, di un organismo, di una nazione.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42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2. DALL’OMOGENEO ALL’ETEROGENEO</a:t>
            </a:r>
            <a:br>
              <a:rPr lang="it-IT" b="1" dirty="0" smtClean="0"/>
            </a:br>
            <a:r>
              <a:rPr lang="it-IT" b="1" dirty="0" smtClean="0"/>
              <a:t>(DALL’UNIFORME AL MULTIFORME)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Desunta dalla morfologia tedesca e, soprattutto, dalla embriologia di von </a:t>
            </a:r>
            <a:r>
              <a:rPr lang="it-IT" dirty="0" err="1" smtClean="0"/>
              <a:t>Baer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Processo con cui quell’aggregazione </a:t>
            </a:r>
            <a:r>
              <a:rPr lang="it-IT" b="1" dirty="0" smtClean="0"/>
              <a:t>si specifica e si differenzia in una molteplicità di parti nell’ambito di un sistema unitario</a:t>
            </a:r>
            <a:r>
              <a:rPr lang="it-IT" dirty="0" smtClean="0"/>
              <a:t>: </a:t>
            </a:r>
            <a:r>
              <a:rPr lang="it-IT" b="1" dirty="0" smtClean="0"/>
              <a:t>dall’indistinto al differenziato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Esempi: pianeti e satelliti nel sistema solare, organi e funzioni in un organismo, divisione del lavoro città/campagna nella società.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506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3. DALL’INDEFINITO AL DEFINITO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Quell’aggregato eterogeneo si costituisce come </a:t>
            </a:r>
            <a:r>
              <a:rPr lang="it-IT" b="1" dirty="0" smtClean="0"/>
              <a:t>insieme ordinato</a:t>
            </a:r>
            <a:r>
              <a:rPr lang="it-IT" dirty="0" smtClean="0"/>
              <a:t>, cioè come un sistema nel quale ogni componente si determina in rapporto a tutti gli altri. </a:t>
            </a:r>
            <a:r>
              <a:rPr lang="it-IT" b="1" dirty="0" smtClean="0"/>
              <a:t>Il definito è il più perfetto</a:t>
            </a:r>
            <a:r>
              <a:rPr lang="it-IT" dirty="0" smtClean="0"/>
              <a:t>: tutto va </a:t>
            </a:r>
            <a:r>
              <a:rPr lang="it-IT" b="1" dirty="0" smtClean="0"/>
              <a:t>verso il meglio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Esempi: sistema planetario, organismo articolato nelle sue funzioni e organi, nazione come intreccio tra classi diverse. 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796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NECESSITÀ E OTTIMISMO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L’evoluzione è un processo </a:t>
            </a:r>
            <a:r>
              <a:rPr lang="it-IT" b="1" dirty="0" smtClean="0"/>
              <a:t>necessario</a:t>
            </a:r>
            <a:r>
              <a:rPr lang="it-IT" dirty="0" smtClean="0"/>
              <a:t>: </a:t>
            </a:r>
            <a:r>
              <a:rPr lang="it-IT" b="1" dirty="0" smtClean="0"/>
              <a:t>l’omogeneità</a:t>
            </a:r>
            <a:r>
              <a:rPr lang="it-IT" dirty="0" smtClean="0"/>
              <a:t> (punto di partenza) è uno stato </a:t>
            </a:r>
            <a:r>
              <a:rPr lang="it-IT" b="1" dirty="0" smtClean="0"/>
              <a:t>instabile</a:t>
            </a:r>
            <a:r>
              <a:rPr lang="it-IT" dirty="0" smtClean="0"/>
              <a:t>, che non può durare e deve trapassare </a:t>
            </a:r>
            <a:r>
              <a:rPr lang="it-IT" b="1" dirty="0" smtClean="0"/>
              <a:t>nell’eterogeneità</a:t>
            </a:r>
            <a:r>
              <a:rPr lang="it-IT" dirty="0" smtClean="0"/>
              <a:t> per raggiungere </a:t>
            </a:r>
            <a:r>
              <a:rPr lang="it-IT" b="1" dirty="0" smtClean="0"/>
              <a:t>l’equilibrio</a:t>
            </a:r>
            <a:r>
              <a:rPr lang="it-IT" dirty="0" smtClean="0"/>
              <a:t>. Il processo evolutivo deve pertanto </a:t>
            </a:r>
            <a:r>
              <a:rPr lang="it-IT" b="1" dirty="0" smtClean="0"/>
              <a:t>iniziare</a:t>
            </a:r>
            <a:r>
              <a:rPr lang="it-IT" dirty="0" smtClean="0"/>
              <a:t>. Una volta iniziato deve poi </a:t>
            </a:r>
            <a:r>
              <a:rPr lang="it-IT" b="1" dirty="0" smtClean="0"/>
              <a:t>continuare</a:t>
            </a:r>
            <a:r>
              <a:rPr lang="it-IT" dirty="0" smtClean="0"/>
              <a:t>, perché anche le parti rimaste omogenee sono instabili e tendono all’eterogeneità.</a:t>
            </a:r>
          </a:p>
          <a:p>
            <a:pPr marL="0" indent="0" algn="just">
              <a:buNone/>
            </a:pPr>
            <a:r>
              <a:rPr lang="it-IT" dirty="0" smtClean="0"/>
              <a:t>Inoltre è </a:t>
            </a:r>
            <a:r>
              <a:rPr lang="it-IT" b="1" dirty="0" smtClean="0"/>
              <a:t>necessariamente migliorativo </a:t>
            </a:r>
            <a:r>
              <a:rPr lang="it-IT" dirty="0" smtClean="0"/>
              <a:t>(</a:t>
            </a:r>
            <a:r>
              <a:rPr lang="it-IT" b="1" dirty="0" smtClean="0"/>
              <a:t>ottimismo</a:t>
            </a:r>
            <a:r>
              <a:rPr lang="it-IT" dirty="0" smtClean="0"/>
              <a:t>): la </a:t>
            </a:r>
            <a:r>
              <a:rPr lang="it-IT" b="1" dirty="0" smtClean="0"/>
              <a:t>dissoluzione</a:t>
            </a:r>
            <a:r>
              <a:rPr lang="it-IT" dirty="0" smtClean="0"/>
              <a:t> è sempre la premessa per </a:t>
            </a:r>
            <a:r>
              <a:rPr lang="it-IT" b="1" dirty="0" smtClean="0"/>
              <a:t>un’evoluzione</a:t>
            </a:r>
            <a:r>
              <a:rPr lang="it-IT" dirty="0" smtClean="0"/>
              <a:t> </a:t>
            </a:r>
            <a:r>
              <a:rPr lang="it-IT" b="1" dirty="0" smtClean="0"/>
              <a:t>ulteriore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253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3 PASSAGGI… ALL’INFINITO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it-IT" dirty="0" smtClean="0"/>
              <a:t>Dal </a:t>
            </a:r>
            <a:r>
              <a:rPr lang="it-IT" b="1" dirty="0" smtClean="0"/>
              <a:t>semplice</a:t>
            </a:r>
            <a:r>
              <a:rPr lang="it-IT" dirty="0" smtClean="0"/>
              <a:t> …</a:t>
            </a:r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 smtClean="0"/>
              <a:t>…al </a:t>
            </a:r>
            <a:r>
              <a:rPr lang="it-IT" b="1" dirty="0" smtClean="0"/>
              <a:t>complesso</a:t>
            </a:r>
            <a:r>
              <a:rPr lang="it-IT" dirty="0" smtClean="0"/>
              <a:t>…</a:t>
            </a:r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 smtClean="0"/>
              <a:t>… e infine all’</a:t>
            </a:r>
            <a:r>
              <a:rPr lang="it-IT" b="1" dirty="0" smtClean="0"/>
              <a:t>ordine</a:t>
            </a:r>
            <a:r>
              <a:rPr lang="it-IT" dirty="0" smtClean="0"/>
              <a:t>.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Il punto 3 (</a:t>
            </a:r>
            <a:r>
              <a:rPr lang="it-IT" b="1" dirty="0" smtClean="0"/>
              <a:t>ordine</a:t>
            </a:r>
            <a:r>
              <a:rPr lang="it-IT" dirty="0" smtClean="0"/>
              <a:t>) si configura a sua volta come uno stato di equilibrio che </a:t>
            </a:r>
            <a:r>
              <a:rPr lang="it-IT" b="1" dirty="0" smtClean="0"/>
              <a:t>non dura indefinitamente</a:t>
            </a:r>
            <a:r>
              <a:rPr lang="it-IT" dirty="0" smtClean="0"/>
              <a:t>, ma tende a trasformarsi in un processo di segno opposto, cioè di </a:t>
            </a:r>
            <a:r>
              <a:rPr lang="it-IT" b="1" dirty="0" smtClean="0"/>
              <a:t>dispersione e dissoluzione</a:t>
            </a:r>
            <a:r>
              <a:rPr lang="it-IT" dirty="0" smtClean="0"/>
              <a:t>. A sua volta questo processo si </a:t>
            </a:r>
            <a:r>
              <a:rPr lang="it-IT" b="1" dirty="0" smtClean="0"/>
              <a:t>riconvertirà di nuovo </a:t>
            </a:r>
            <a:r>
              <a:rPr lang="it-IT" dirty="0" smtClean="0"/>
              <a:t>in senso evolutivo. La realtà cosmica si caratterizza come un </a:t>
            </a:r>
            <a:r>
              <a:rPr lang="it-IT" b="1" dirty="0" smtClean="0"/>
              <a:t>alternarsi</a:t>
            </a:r>
            <a:r>
              <a:rPr lang="it-IT" dirty="0" smtClean="0"/>
              <a:t> di fasi di </a:t>
            </a:r>
            <a:r>
              <a:rPr lang="it-IT" b="1" dirty="0" smtClean="0"/>
              <a:t>evoluzione</a:t>
            </a:r>
            <a:r>
              <a:rPr lang="it-IT" dirty="0" smtClean="0"/>
              <a:t> e </a:t>
            </a:r>
            <a:r>
              <a:rPr lang="it-IT" b="1" dirty="0" smtClean="0"/>
              <a:t>dissoluzione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6604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3 LIVELLI DI FENOMENI DELL’EVOLUZIONE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514350" indent="-514350">
              <a:buAutoNum type="arabicPeriod"/>
            </a:pPr>
            <a:r>
              <a:rPr lang="it-IT" dirty="0" smtClean="0"/>
              <a:t>Corpi </a:t>
            </a:r>
            <a:r>
              <a:rPr lang="it-IT" b="1" dirty="0" smtClean="0"/>
              <a:t>inorganici</a:t>
            </a:r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 smtClean="0"/>
              <a:t>Corpi </a:t>
            </a:r>
            <a:r>
              <a:rPr lang="it-IT" b="1" dirty="0" smtClean="0"/>
              <a:t>organici</a:t>
            </a:r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 smtClean="0"/>
              <a:t>Fenomeni </a:t>
            </a:r>
            <a:r>
              <a:rPr lang="it-IT" b="1" dirty="0" smtClean="0"/>
              <a:t>super-organici = organismo sociale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(azioni che corpi organici compiono gli uni sugli altri o su corpi 	inorganici</a:t>
            </a:r>
            <a:r>
              <a:rPr lang="it-IT" dirty="0" smtClean="0"/>
              <a:t>).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477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MODELLO APPLICATO IN DIVERSI CAMPI DISCIPLINARI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it-IT" dirty="0" smtClean="0"/>
          </a:p>
          <a:p>
            <a:pPr marL="514350" indent="-514350" algn="ctr">
              <a:buAutoNum type="arabicPeriod"/>
            </a:pPr>
            <a:r>
              <a:rPr lang="it-IT" b="1" dirty="0" smtClean="0"/>
              <a:t>Biologia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Esseri viventi descritti in termini di </a:t>
            </a:r>
            <a:r>
              <a:rPr lang="it-IT" b="1" dirty="0" smtClean="0"/>
              <a:t>adattamento all’ambiente</a:t>
            </a:r>
            <a:r>
              <a:rPr lang="it-IT" dirty="0" smtClean="0"/>
              <a:t>, cioè di reazione di un organismo alle sollecitazioni dell’ambiente (riprende teoria di </a:t>
            </a:r>
            <a:r>
              <a:rPr lang="it-IT" b="1" dirty="0" smtClean="0"/>
              <a:t>Lamarck</a:t>
            </a:r>
            <a:r>
              <a:rPr lang="it-IT" dirty="0" smtClean="0"/>
              <a:t> – </a:t>
            </a:r>
            <a:r>
              <a:rPr lang="it-IT" b="1" dirty="0" smtClean="0"/>
              <a:t>la funzione crea l’organo </a:t>
            </a:r>
            <a:r>
              <a:rPr lang="it-IT" dirty="0" smtClean="0"/>
              <a:t>– e considera la selezione naturale di Darwin solo un «aspetto secondario» della prima). Esclusione del concetto di «casualità» delle variazioni genetiche (essenziale invece in Darwin).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848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MODELLO APPLICATO IN DIVERSI CAMPI </a:t>
            </a:r>
            <a:r>
              <a:rPr lang="it-IT" b="1" dirty="0" smtClean="0"/>
              <a:t>DISCIPLINARI (2)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b="1" dirty="0" smtClean="0"/>
              <a:t>2. Psicologia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Vita </a:t>
            </a:r>
            <a:r>
              <a:rPr lang="it-IT" dirty="0"/>
              <a:t>della </a:t>
            </a:r>
            <a:r>
              <a:rPr lang="it-IT" b="1" dirty="0"/>
              <a:t>coscienza</a:t>
            </a:r>
            <a:r>
              <a:rPr lang="it-IT" dirty="0"/>
              <a:t> </a:t>
            </a:r>
            <a:r>
              <a:rPr lang="it-IT" dirty="0" smtClean="0"/>
              <a:t>descritta </a:t>
            </a:r>
            <a:r>
              <a:rPr lang="it-IT" dirty="0"/>
              <a:t>in termini di </a:t>
            </a:r>
            <a:r>
              <a:rPr lang="it-IT" b="1" dirty="0"/>
              <a:t>adattamento </a:t>
            </a:r>
            <a:r>
              <a:rPr lang="it-IT" b="1" dirty="0" smtClean="0"/>
              <a:t>all’ambiente</a:t>
            </a:r>
            <a:r>
              <a:rPr lang="it-IT" dirty="0" smtClean="0"/>
              <a:t>. La </a:t>
            </a:r>
            <a:r>
              <a:rPr lang="it-IT" b="1" dirty="0" smtClean="0"/>
              <a:t>psiche</a:t>
            </a:r>
            <a:r>
              <a:rPr lang="it-IT" dirty="0" smtClean="0"/>
              <a:t> è collegata alle </a:t>
            </a:r>
            <a:r>
              <a:rPr lang="it-IT" b="1" dirty="0" smtClean="0"/>
              <a:t>funzioni materiali </a:t>
            </a:r>
            <a:r>
              <a:rPr lang="it-IT" dirty="0" smtClean="0"/>
              <a:t>dell’organismo: in evidenza la </a:t>
            </a:r>
            <a:r>
              <a:rPr lang="it-IT" b="1" dirty="0" smtClean="0"/>
              <a:t>continuità tra atti psichici e attività fisiologiche </a:t>
            </a:r>
            <a:r>
              <a:rPr lang="it-IT" dirty="0" smtClean="0"/>
              <a:t>(ragione e istinto). Negazione dell’esistenza di distinte «facoltà» dell’anima.</a:t>
            </a:r>
          </a:p>
          <a:p>
            <a:pPr marL="0" indent="0" algn="just">
              <a:buNone/>
            </a:pPr>
            <a:r>
              <a:rPr lang="it-IT" dirty="0" smtClean="0"/>
              <a:t>Le azioni dell’organismo sono una sua risposta a stimoli ambientali e tendono, col ripetersi, a dar luogo a condotte sempre più stabili, che infine diventano «istintuali».</a:t>
            </a:r>
          </a:p>
          <a:p>
            <a:pPr marL="0" indent="0" algn="just">
              <a:buNone/>
            </a:pPr>
            <a:r>
              <a:rPr lang="it-IT" dirty="0" smtClean="0"/>
              <a:t>La vita psichica nell’uomo è legata all’introspezione: capacità dell’uomo di avvertire se stesso, distinguendo soggetto e oggetto. Funzione che unifica la molteplicità delle percezioni.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863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TEORIA DELLA SOCIETÀ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È possibile uno studio scientifico della società?</a:t>
            </a:r>
          </a:p>
          <a:p>
            <a:pPr marL="0" indent="0" algn="ctr">
              <a:buNone/>
            </a:pPr>
            <a:r>
              <a:rPr lang="it-IT" dirty="0" smtClean="0"/>
              <a:t>Sì, ma mediante un’interpretazione razionale dei </a:t>
            </a:r>
            <a:r>
              <a:rPr lang="it-IT" b="1" dirty="0" smtClean="0"/>
              <a:t>fenomeni sociali </a:t>
            </a:r>
            <a:r>
              <a:rPr lang="it-IT" dirty="0" smtClean="0"/>
              <a:t>che utilizzi anche le generalizzazioni della </a:t>
            </a:r>
            <a:r>
              <a:rPr lang="it-IT" b="1" dirty="0" smtClean="0"/>
              <a:t>biologia</a:t>
            </a:r>
            <a:r>
              <a:rPr lang="it-IT" dirty="0" smtClean="0"/>
              <a:t> e della psicologia.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254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INDIVIDUI E SOCIETÀ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 smtClean="0"/>
              <a:t>Società</a:t>
            </a:r>
            <a:r>
              <a:rPr lang="it-IT" dirty="0" smtClean="0"/>
              <a:t> = composta di </a:t>
            </a:r>
            <a:r>
              <a:rPr lang="it-IT" b="1" dirty="0" smtClean="0"/>
              <a:t>individui</a:t>
            </a:r>
            <a:r>
              <a:rPr lang="it-IT" dirty="0" smtClean="0"/>
              <a:t>. Tutto ciò che avviene nella società è frutto di azioni combinate di individui. Tali azioni dipendono dalle leggi della natura, sono un corollario delle leggi del corpo e della mente.</a:t>
            </a:r>
          </a:p>
          <a:p>
            <a:pPr marL="0" indent="0" algn="just">
              <a:buNone/>
            </a:pPr>
            <a:r>
              <a:rPr lang="it-IT" dirty="0" smtClean="0">
                <a:sym typeface="Wingdings" panose="05000000000000000000" pitchFamily="2" charset="2"/>
              </a:rPr>
              <a:t> se dunque non si sa come l’uomo agisce e pensa non si possono conoscere le leggi della società.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46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Opere 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endParaRPr lang="it-IT" i="1" dirty="0" smtClean="0"/>
          </a:p>
          <a:p>
            <a:pPr>
              <a:buFontTx/>
              <a:buChar char="-"/>
            </a:pPr>
            <a:r>
              <a:rPr lang="it-IT" i="1" dirty="0" smtClean="0"/>
              <a:t>Statica sociale </a:t>
            </a:r>
            <a:r>
              <a:rPr lang="it-IT" dirty="0" smtClean="0"/>
              <a:t>(1850)</a:t>
            </a:r>
          </a:p>
          <a:p>
            <a:pPr>
              <a:buFontTx/>
              <a:buChar char="-"/>
            </a:pPr>
            <a:r>
              <a:rPr lang="it-IT" i="1" dirty="0" smtClean="0"/>
              <a:t>L’ipotesi dello sviluppo</a:t>
            </a:r>
            <a:r>
              <a:rPr lang="it-IT" dirty="0" smtClean="0"/>
              <a:t> (1852)</a:t>
            </a:r>
          </a:p>
          <a:p>
            <a:pPr>
              <a:buFontTx/>
              <a:buChar char="-"/>
            </a:pPr>
            <a:r>
              <a:rPr lang="it-IT" i="1" dirty="0" smtClean="0"/>
              <a:t>Principi </a:t>
            </a:r>
            <a:r>
              <a:rPr lang="it-IT" i="1" dirty="0"/>
              <a:t>di psicologia </a:t>
            </a:r>
            <a:r>
              <a:rPr lang="it-IT" dirty="0"/>
              <a:t>(1855</a:t>
            </a:r>
            <a:r>
              <a:rPr lang="it-IT" dirty="0" smtClean="0"/>
              <a:t>)</a:t>
            </a:r>
          </a:p>
          <a:p>
            <a:pPr>
              <a:buFontTx/>
              <a:buChar char="-"/>
            </a:pPr>
            <a:r>
              <a:rPr lang="it-IT" i="1" dirty="0" smtClean="0"/>
              <a:t>Il progresso, sua legge e sua causa </a:t>
            </a:r>
            <a:r>
              <a:rPr lang="it-IT" dirty="0" smtClean="0"/>
              <a:t>(1857)</a:t>
            </a:r>
          </a:p>
          <a:p>
            <a:pPr>
              <a:buFontTx/>
              <a:buChar char="-"/>
            </a:pPr>
            <a:r>
              <a:rPr lang="it-IT" i="1" dirty="0" smtClean="0"/>
              <a:t>Primi principi</a:t>
            </a:r>
            <a:r>
              <a:rPr lang="it-IT" dirty="0" smtClean="0"/>
              <a:t> (1862)</a:t>
            </a:r>
          </a:p>
          <a:p>
            <a:pPr>
              <a:buFontTx/>
              <a:buChar char="-"/>
            </a:pPr>
            <a:r>
              <a:rPr lang="it-IT" i="1" dirty="0" smtClean="0"/>
              <a:t>Principi di biologia </a:t>
            </a:r>
            <a:r>
              <a:rPr lang="it-IT" dirty="0" smtClean="0"/>
              <a:t>(1867)</a:t>
            </a:r>
          </a:p>
          <a:p>
            <a:pPr>
              <a:buFontTx/>
              <a:buChar char="-"/>
            </a:pPr>
            <a:r>
              <a:rPr lang="it-IT" i="1" dirty="0" smtClean="0"/>
              <a:t>L’uomo contro lo Stato</a:t>
            </a:r>
            <a:r>
              <a:rPr lang="it-IT" dirty="0" smtClean="0"/>
              <a:t> (1884)</a:t>
            </a:r>
          </a:p>
          <a:p>
            <a:pPr>
              <a:buFontTx/>
              <a:buChar char="-"/>
            </a:pPr>
            <a:r>
              <a:rPr lang="it-IT" i="1" dirty="0" smtClean="0"/>
              <a:t>Principi di sociologia</a:t>
            </a:r>
            <a:r>
              <a:rPr lang="it-IT" dirty="0" smtClean="0"/>
              <a:t> (1896)</a:t>
            </a:r>
          </a:p>
          <a:p>
            <a:pPr>
              <a:buFontTx/>
              <a:buChar char="-"/>
            </a:pPr>
            <a:r>
              <a:rPr lang="it-IT" i="1" dirty="0" smtClean="0"/>
              <a:t>Principi di etica </a:t>
            </a:r>
            <a:r>
              <a:rPr lang="it-IT" dirty="0" smtClean="0"/>
              <a:t>(1897)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8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BIOLOGIA E SOCIETÀ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Applicazione del modello biologico alla società: nella società – come negli organismi – si manifesta quella </a:t>
            </a:r>
            <a:r>
              <a:rPr lang="it-IT" b="1" dirty="0" smtClean="0"/>
              <a:t>legge generale di aggregazione, articolazione e determinazione del «tutto» nelle sue parti</a:t>
            </a:r>
            <a:r>
              <a:rPr lang="it-IT" dirty="0" smtClean="0"/>
              <a:t>.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7580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SALVAGUARDIA DEGLI INDIVIDUI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Ciò non vuol dire accettare una visione «organicistica» della società, dove l’individuo sia subordinato al «tutto»</a:t>
            </a:r>
          </a:p>
          <a:p>
            <a:pPr marL="0" indent="0" algn="just">
              <a:buNone/>
            </a:pPr>
            <a:r>
              <a:rPr lang="it-IT" dirty="0">
                <a:sym typeface="Wingdings" panose="05000000000000000000" pitchFamily="2" charset="2"/>
              </a:rPr>
              <a:t> anzi, necessità di </a:t>
            </a:r>
            <a:r>
              <a:rPr lang="it-IT" b="1" dirty="0">
                <a:sym typeface="Wingdings" panose="05000000000000000000" pitchFamily="2" charset="2"/>
              </a:rPr>
              <a:t>difendere e salvaguardare l’individuo da interferenze e oppressione delle istituzioni statuali</a:t>
            </a:r>
            <a:r>
              <a:rPr lang="it-IT" dirty="0">
                <a:sym typeface="Wingdings" panose="05000000000000000000" pitchFamily="2" charset="2"/>
              </a:rPr>
              <a:t>: «la società esiste in funzione dei suoi membri e non già i membri in funzione della società».</a:t>
            </a: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«Le esigenze del corpo politico non sono nulla in se stesse, ma diventano qualcosa solo nella misura in cui incorporano le esigenze dei </a:t>
            </a:r>
            <a:r>
              <a:rPr lang="it-IT" b="1" dirty="0" smtClean="0"/>
              <a:t>singoli individui </a:t>
            </a:r>
            <a:r>
              <a:rPr lang="it-IT" dirty="0" smtClean="0"/>
              <a:t>che lo compongono».</a:t>
            </a:r>
          </a:p>
          <a:p>
            <a:pPr marL="0" indent="0" algn="just">
              <a:buNone/>
            </a:pPr>
            <a:r>
              <a:rPr lang="it-IT" dirty="0" smtClean="0">
                <a:sym typeface="Wingdings" panose="05000000000000000000" pitchFamily="2" charset="2"/>
              </a:rPr>
              <a:t> non vi è un </a:t>
            </a:r>
            <a:r>
              <a:rPr lang="it-IT" b="1" dirty="0" smtClean="0">
                <a:sym typeface="Wingdings" panose="05000000000000000000" pitchFamily="2" charset="2"/>
              </a:rPr>
              <a:t>primato</a:t>
            </a:r>
            <a:r>
              <a:rPr lang="it-IT" dirty="0" smtClean="0">
                <a:sym typeface="Wingdings" panose="05000000000000000000" pitchFamily="2" charset="2"/>
              </a:rPr>
              <a:t> della società sull’individuo, ma quello </a:t>
            </a:r>
            <a:r>
              <a:rPr lang="it-IT" b="1" dirty="0" smtClean="0">
                <a:sym typeface="Wingdings" panose="05000000000000000000" pitchFamily="2" charset="2"/>
              </a:rPr>
              <a:t>dell’individuo sulla società</a:t>
            </a:r>
            <a:r>
              <a:rPr lang="it-IT" dirty="0" smtClean="0">
                <a:sym typeface="Wingdings" panose="05000000000000000000" pitchFamily="2" charset="2"/>
              </a:rPr>
              <a:t> (vs </a:t>
            </a:r>
            <a:r>
              <a:rPr lang="it-IT" dirty="0" err="1" smtClean="0">
                <a:sym typeface="Wingdings" panose="05000000000000000000" pitchFamily="2" charset="2"/>
              </a:rPr>
              <a:t>Comte</a:t>
            </a:r>
            <a:r>
              <a:rPr lang="it-IT" dirty="0" smtClean="0">
                <a:sym typeface="Wingdings" panose="05000000000000000000" pitchFamily="2" charset="2"/>
              </a:rPr>
              <a:t>) – (cfr. teoria dei limiti dello Stato tipica del liberalismo classico, presente anche in </a:t>
            </a:r>
            <a:r>
              <a:rPr lang="it-IT" dirty="0" err="1" smtClean="0">
                <a:sym typeface="Wingdings" panose="05000000000000000000" pitchFamily="2" charset="2"/>
              </a:rPr>
              <a:t>Mill</a:t>
            </a:r>
            <a:r>
              <a:rPr lang="it-IT" dirty="0" smtClean="0">
                <a:sym typeface="Wingdings" panose="05000000000000000000" pitchFamily="2" charset="2"/>
              </a:rPr>
              <a:t>).</a:t>
            </a:r>
            <a:endParaRPr lang="it-IT" dirty="0" smtClean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71287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PRIMATO DELL’INDIVIDUO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Il primato dell’individuo discende dal fatto che nell’organismo vivente la coscienza è concentrata in una piccola zona del corpo, nella società invece la capacità di provare gioia e dolore è presente dovunque (non vi è un «sensorio sociale»).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it-IT" dirty="0">
                <a:sym typeface="Wingdings" panose="05000000000000000000" pitchFamily="2" charset="2"/>
              </a:rPr>
              <a:t>i</a:t>
            </a:r>
            <a:r>
              <a:rPr lang="it-IT" dirty="0" smtClean="0">
                <a:sym typeface="Wingdings" panose="05000000000000000000" pitchFamily="2" charset="2"/>
              </a:rPr>
              <a:t>l fine dell’organismo sociale non può essere il benessere dell’aggregato, separato e indipendente da quello degli individui.</a:t>
            </a:r>
          </a:p>
          <a:p>
            <a:pPr marL="0" indent="0" algn="just">
              <a:buNone/>
            </a:pPr>
            <a:r>
              <a:rPr lang="it-IT" dirty="0" smtClean="0">
                <a:sym typeface="Wingdings" panose="05000000000000000000" pitchFamily="2" charset="2"/>
              </a:rPr>
              <a:t>Nell’animale il centro è costituito dall’organismo nel suo complesso e a esso vengono subordinate le parti (organi). Al contrario, </a:t>
            </a:r>
            <a:r>
              <a:rPr lang="it-IT" b="1" dirty="0" smtClean="0">
                <a:sym typeface="Wingdings" panose="05000000000000000000" pitchFamily="2" charset="2"/>
              </a:rPr>
              <a:t>nella società il centro è costituito dagli individui (organismi viventi), ed è in funzione loro che la società viene costituita</a:t>
            </a:r>
            <a:r>
              <a:rPr lang="it-IT" dirty="0" smtClean="0">
                <a:sym typeface="Wingdings" panose="05000000000000000000" pitchFamily="2" charset="2"/>
              </a:rPr>
              <a:t>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00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DALLA SOCIETÀ MILITARE ALLA SOCIETÀ INDUSTRIALE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L’evoluzione della società riproduce i caratteri generali dell’evoluzione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it-IT" dirty="0" smtClean="0">
                <a:sym typeface="Wingdings" panose="05000000000000000000" pitchFamily="2" charset="2"/>
              </a:rPr>
              <a:t>comporta dunque fenomeni di aggregazione.</a:t>
            </a:r>
          </a:p>
          <a:p>
            <a:pPr>
              <a:buFont typeface="Wingdings" panose="05000000000000000000" pitchFamily="2" charset="2"/>
              <a:buChar char="à"/>
            </a:pPr>
            <a:endParaRPr lang="it-IT" dirty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it-IT" dirty="0" smtClean="0">
                <a:sym typeface="Wingdings" panose="05000000000000000000" pitchFamily="2" charset="2"/>
              </a:rPr>
              <a:t>Sviluppo della società europea: processo di unificazione su scala sempre più ampia e con crescente stabilità. Dai feudi, alle province, ai regni… tendenza alla federazione.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591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DAL SEMPLICE AL COMPLESSO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Le società, sviluppandosi, divengono più articolate e complesse.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Dalla divisione della società e del lavoro legata alle differenze sessuali </a:t>
            </a:r>
            <a:r>
              <a:rPr lang="it-IT" dirty="0" smtClean="0">
                <a:sym typeface="Wingdings" panose="05000000000000000000" pitchFamily="2" charset="2"/>
              </a:rPr>
              <a:t> a forme più differenziate di divisione sociale.</a:t>
            </a:r>
          </a:p>
          <a:p>
            <a:pPr marL="0" indent="0">
              <a:buNone/>
            </a:pPr>
            <a:endParaRPr lang="it-IT" dirty="0" smtClean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it-IT" dirty="0" smtClean="0">
                <a:sym typeface="Wingdings" panose="05000000000000000000" pitchFamily="2" charset="2"/>
              </a:rPr>
              <a:t>Dal sostentamento  a un «governo» della città.</a:t>
            </a:r>
          </a:p>
          <a:p>
            <a:pPr marL="0" indent="0">
              <a:buNone/>
            </a:pPr>
            <a:endParaRPr lang="it-IT" dirty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it-IT" dirty="0" smtClean="0">
                <a:sym typeface="Wingdings" panose="05000000000000000000" pitchFamily="2" charset="2"/>
              </a:rPr>
              <a:t>Dai padrini-guerrieri / schiavi-lavoratori  a governanti / governati.</a:t>
            </a:r>
            <a:endParaRPr lang="it-IT" dirty="0" smtClean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6280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03694" y="517586"/>
            <a:ext cx="10515600" cy="1224949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800" b="1" dirty="0" smtClean="0"/>
              <a:t>2 TIPI PREDOMINANTI DI SOCIETÀ CARATTERIZZANO L’EVOLUZIONE STORICA DELL’UMANITÀ</a:t>
            </a:r>
            <a:endParaRPr lang="it-IT" sz="3800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820947" y="191188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514350" indent="-514350" algn="ctr">
              <a:buAutoNum type="arabicPeriod"/>
            </a:pPr>
            <a:r>
              <a:rPr lang="it-IT" b="1" dirty="0" smtClean="0"/>
              <a:t>Società militare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dirty="0" smtClean="0"/>
              <a:t>Prevalenza dell’</a:t>
            </a:r>
            <a:r>
              <a:rPr lang="it-IT" b="1" dirty="0" smtClean="0"/>
              <a:t>esercito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b="1" dirty="0" smtClean="0"/>
              <a:t>Dominio</a:t>
            </a:r>
            <a:r>
              <a:rPr lang="it-IT" dirty="0" smtClean="0"/>
              <a:t> del potere </a:t>
            </a:r>
            <a:r>
              <a:rPr lang="it-IT" b="1" dirty="0" smtClean="0"/>
              <a:t>sugli individui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Le </a:t>
            </a:r>
            <a:r>
              <a:rPr lang="it-IT" b="1" dirty="0" smtClean="0"/>
              <a:t>esigenze</a:t>
            </a:r>
            <a:r>
              <a:rPr lang="it-IT" dirty="0" smtClean="0"/>
              <a:t> del singolo sono nulla e valgono solo quelle della </a:t>
            </a:r>
            <a:r>
              <a:rPr lang="it-IT" b="1" dirty="0" smtClean="0"/>
              <a:t>comunità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Virtù suprema = </a:t>
            </a:r>
            <a:r>
              <a:rPr lang="it-IT" b="1" dirty="0" smtClean="0"/>
              <a:t>soggezione assoluta all’autorità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b="1" dirty="0" smtClean="0"/>
              <a:t>Cittadino</a:t>
            </a:r>
            <a:r>
              <a:rPr lang="it-IT" dirty="0" smtClean="0"/>
              <a:t> = quasi </a:t>
            </a:r>
            <a:r>
              <a:rPr lang="it-IT" b="1" dirty="0" smtClean="0"/>
              <a:t>proprietà dello Stato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b="1" dirty="0" smtClean="0"/>
              <a:t>Governo centralizzato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946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89958" y="414068"/>
            <a:ext cx="10583174" cy="1207698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/>
            </a:r>
            <a:br>
              <a:rPr lang="it-IT" b="1" dirty="0"/>
            </a:br>
            <a:r>
              <a:rPr lang="it-IT" sz="3800" b="1" dirty="0"/>
              <a:t>2 TIPI PREDOMINANTI DI SOCIETÀ CARATTERIZZANO L’EVOLUZIONE STORICA </a:t>
            </a:r>
            <a:r>
              <a:rPr lang="it-IT" sz="3800" b="1" dirty="0" smtClean="0"/>
              <a:t>DELL’UMANITÀ (2)</a:t>
            </a:r>
            <a:endParaRPr lang="it-IT" sz="38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it-IT" b="1" dirty="0" smtClean="0"/>
              <a:t>2. Società industriale</a:t>
            </a:r>
          </a:p>
          <a:p>
            <a:pPr marL="0" indent="0" algn="ctr">
              <a:buNone/>
            </a:pPr>
            <a:endParaRPr lang="it-IT" dirty="0"/>
          </a:p>
          <a:p>
            <a:pPr algn="just">
              <a:buFontTx/>
              <a:buChar char="-"/>
            </a:pPr>
            <a:r>
              <a:rPr lang="it-IT" dirty="0" smtClean="0"/>
              <a:t>Società </a:t>
            </a:r>
            <a:r>
              <a:rPr lang="it-IT" b="1" dirty="0" smtClean="0"/>
              <a:t>pacifica</a:t>
            </a:r>
            <a:r>
              <a:rPr lang="it-IT" dirty="0" smtClean="0"/>
              <a:t>: attività fondamentale non è più la guerra.</a:t>
            </a:r>
          </a:p>
          <a:p>
            <a:pPr algn="just">
              <a:buFontTx/>
              <a:buChar char="-"/>
            </a:pPr>
            <a:r>
              <a:rPr lang="it-IT" dirty="0" smtClean="0"/>
              <a:t>Pace condizione fondamentale: </a:t>
            </a:r>
            <a:r>
              <a:rPr lang="it-IT" b="1" dirty="0" smtClean="0"/>
              <a:t>aumenta la popolazione </a:t>
            </a:r>
            <a:r>
              <a:rPr lang="it-IT" dirty="0" smtClean="0"/>
              <a:t>(non più decimata dalla guerra), la quale pone il problema di soddisfare i bisogni e spinge verso uno </a:t>
            </a:r>
            <a:r>
              <a:rPr lang="it-IT" b="1" dirty="0" smtClean="0"/>
              <a:t>sviluppo continuo dell’economia</a:t>
            </a:r>
            <a:r>
              <a:rPr lang="it-IT" dirty="0" smtClean="0"/>
              <a:t>.</a:t>
            </a:r>
          </a:p>
          <a:p>
            <a:pPr algn="just">
              <a:buFontTx/>
              <a:buChar char="-"/>
            </a:pPr>
            <a:r>
              <a:rPr lang="it-IT" dirty="0" smtClean="0"/>
              <a:t>Gli </a:t>
            </a:r>
            <a:r>
              <a:rPr lang="it-IT" b="1" dirty="0" smtClean="0"/>
              <a:t>individui</a:t>
            </a:r>
            <a:r>
              <a:rPr lang="it-IT" dirty="0" smtClean="0"/>
              <a:t> affermano le loro esigenze di </a:t>
            </a:r>
            <a:r>
              <a:rPr lang="it-IT" b="1" dirty="0" smtClean="0"/>
              <a:t>libertà</a:t>
            </a:r>
            <a:r>
              <a:rPr lang="it-IT" dirty="0" smtClean="0"/>
              <a:t> (non più oppressi dall’ordine militare).</a:t>
            </a:r>
          </a:p>
          <a:p>
            <a:pPr algn="just">
              <a:buFontTx/>
              <a:buChar char="-"/>
            </a:pPr>
            <a:r>
              <a:rPr lang="it-IT" b="1" dirty="0" smtClean="0"/>
              <a:t>Indipendenza</a:t>
            </a:r>
            <a:r>
              <a:rPr lang="it-IT" dirty="0" smtClean="0"/>
              <a:t>. Principi democratici. Associazioni.</a:t>
            </a:r>
          </a:p>
          <a:p>
            <a:pPr algn="just">
              <a:buFontTx/>
              <a:buChar char="-"/>
            </a:pPr>
            <a:r>
              <a:rPr lang="it-IT" dirty="0" smtClean="0"/>
              <a:t>«La </a:t>
            </a:r>
            <a:r>
              <a:rPr lang="it-IT" b="1" dirty="0" smtClean="0"/>
              <a:t>volontà dei cittadini </a:t>
            </a:r>
            <a:r>
              <a:rPr lang="it-IT" dirty="0" smtClean="0"/>
              <a:t>è il fine supremo e l’organo di governo esiste solo per eseguire la loro volontà».</a:t>
            </a:r>
          </a:p>
          <a:p>
            <a:pPr algn="just">
              <a:buFontTx/>
              <a:buChar char="-"/>
            </a:pPr>
            <a:r>
              <a:rPr lang="it-IT" dirty="0" smtClean="0"/>
              <a:t>Dovere fondamentale della società = </a:t>
            </a:r>
            <a:r>
              <a:rPr lang="it-IT" b="1" dirty="0" smtClean="0"/>
              <a:t>difesa delle libertà individuali</a:t>
            </a:r>
            <a:r>
              <a:rPr lang="it-IT" dirty="0" smtClean="0"/>
              <a:t>.</a:t>
            </a:r>
          </a:p>
          <a:p>
            <a:pPr algn="just">
              <a:buFontTx/>
              <a:buChar char="-"/>
            </a:pPr>
            <a:r>
              <a:rPr lang="it-IT" dirty="0" smtClean="0"/>
              <a:t>Lo </a:t>
            </a:r>
            <a:r>
              <a:rPr lang="it-IT" b="1" dirty="0" smtClean="0"/>
              <a:t>Stato</a:t>
            </a:r>
            <a:r>
              <a:rPr lang="it-IT" dirty="0" smtClean="0"/>
              <a:t> è </a:t>
            </a:r>
            <a:r>
              <a:rPr lang="it-IT" b="1" dirty="0" smtClean="0"/>
              <a:t>limitato</a:t>
            </a:r>
            <a:r>
              <a:rPr lang="it-IT" dirty="0" smtClean="0"/>
              <a:t> nella sua sfera d’azione e l’amministrazione è decentrata (vs società militare).</a:t>
            </a:r>
          </a:p>
          <a:p>
            <a:pPr algn="just">
              <a:buFontTx/>
              <a:buChar char="-"/>
            </a:pPr>
            <a:r>
              <a:rPr lang="it-IT" dirty="0" smtClean="0"/>
              <a:t>Allargamento della </a:t>
            </a:r>
            <a:r>
              <a:rPr lang="it-IT" b="1" dirty="0" smtClean="0"/>
              <a:t>sfera d’azione individuale </a:t>
            </a:r>
            <a:r>
              <a:rPr lang="it-IT" dirty="0" smtClean="0"/>
              <a:t>(oppure organizzazioni private).</a:t>
            </a:r>
          </a:p>
          <a:p>
            <a:pPr algn="just">
              <a:buFontTx/>
              <a:buChar char="-"/>
            </a:pPr>
            <a:r>
              <a:rPr lang="it-IT" dirty="0" smtClean="0"/>
              <a:t>Principio della </a:t>
            </a:r>
            <a:r>
              <a:rPr lang="it-IT" b="1" dirty="0" smtClean="0"/>
              <a:t>cooperazione spontanea e volontaria </a:t>
            </a:r>
            <a:r>
              <a:rPr lang="it-IT" dirty="0" smtClean="0"/>
              <a:t>(vs soggezione, cooperazione forzata o abbandono passivo al corso degli eventi).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40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ASPETTI NOCIVI DELLA RIVOLUZIONE INDUSTRIALE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algn="just">
              <a:buFontTx/>
              <a:buChar char="-"/>
            </a:pPr>
            <a:r>
              <a:rPr lang="it-IT" dirty="0" smtClean="0"/>
              <a:t>La </a:t>
            </a:r>
            <a:r>
              <a:rPr lang="it-IT" b="1" dirty="0" smtClean="0"/>
              <a:t>macchina</a:t>
            </a:r>
            <a:r>
              <a:rPr lang="it-IT" dirty="0" smtClean="0"/>
              <a:t> rende superflua una grande quantità di energie fisiche e intellettuali.</a:t>
            </a:r>
          </a:p>
          <a:p>
            <a:pPr algn="just">
              <a:buFontTx/>
              <a:buChar char="-"/>
            </a:pPr>
            <a:r>
              <a:rPr lang="it-IT" dirty="0" smtClean="0"/>
              <a:t>Le operazioni dell’operaio sono sempre più </a:t>
            </a:r>
            <a:r>
              <a:rPr lang="it-IT" b="1" dirty="0" smtClean="0"/>
              <a:t>automatiche</a:t>
            </a:r>
            <a:r>
              <a:rPr lang="it-IT" dirty="0" smtClean="0"/>
              <a:t>.</a:t>
            </a:r>
          </a:p>
          <a:p>
            <a:pPr algn="just">
              <a:buFontTx/>
              <a:buChar char="-"/>
            </a:pPr>
            <a:r>
              <a:rPr lang="it-IT" dirty="0" smtClean="0"/>
              <a:t>Le condizioni di lavoro tendono a </a:t>
            </a:r>
            <a:r>
              <a:rPr lang="it-IT" b="1" dirty="0" smtClean="0"/>
              <a:t>deteriorarsi</a:t>
            </a:r>
            <a:r>
              <a:rPr lang="it-IT" dirty="0" smtClean="0"/>
              <a:t>.</a:t>
            </a:r>
          </a:p>
          <a:p>
            <a:pPr algn="just">
              <a:buFontTx/>
              <a:buChar char="-"/>
            </a:pPr>
            <a:r>
              <a:rPr lang="it-IT" dirty="0" smtClean="0"/>
              <a:t>Libertà dell’operaio </a:t>
            </a:r>
            <a:r>
              <a:rPr lang="it-IT" b="1" dirty="0" smtClean="0"/>
              <a:t>limitata</a:t>
            </a:r>
            <a:r>
              <a:rPr lang="it-IT" dirty="0" smtClean="0"/>
              <a:t>: non va oltre la possibilità di decidere in quale fabbrica intenda passare la maggior parte dei suoi giorni</a:t>
            </a:r>
          </a:p>
          <a:p>
            <a:pPr marL="0" indent="0" algn="just">
              <a:buNone/>
            </a:pP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dirty="0">
                <a:sym typeface="Wingdings" panose="05000000000000000000" pitchFamily="2" charset="2"/>
              </a:rPr>
              <a:t>o</a:t>
            </a:r>
            <a:r>
              <a:rPr lang="it-IT" dirty="0" smtClean="0">
                <a:sym typeface="Wingdings" panose="05000000000000000000" pitchFamily="2" charset="2"/>
              </a:rPr>
              <a:t>gni progresso sociale richiede il </a:t>
            </a:r>
            <a:r>
              <a:rPr lang="it-IT" b="1" dirty="0" smtClean="0">
                <a:sym typeface="Wingdings" panose="05000000000000000000" pitchFamily="2" charset="2"/>
              </a:rPr>
              <a:t>sacrificio</a:t>
            </a:r>
            <a:r>
              <a:rPr lang="it-IT" dirty="0" smtClean="0">
                <a:sym typeface="Wingdings" panose="05000000000000000000" pitchFamily="2" charset="2"/>
              </a:rPr>
              <a:t> di parti della società: nella società industriale esso tocca agli operai.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10069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UN’ETÀ DI TRANSIZIONE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Età moderna = fase di passaggio dalla società militare, autoritaria, a quella industriale. Ancora in corso (basta guardare alla Germania di Bismarck).</a:t>
            </a:r>
          </a:p>
          <a:p>
            <a:pPr marL="0" indent="0" algn="just">
              <a:buNone/>
            </a:pPr>
            <a:r>
              <a:rPr lang="it-IT" dirty="0" smtClean="0"/>
              <a:t>È convinto però che la società industriale sia destinata ad affermarsi definitivamente, con una maggiore attenzione ad abbandonare i moventi egoistici del regime industriale e sostituirli con moventi altruistici, o conciliare egoismo ed altruismo.</a:t>
            </a:r>
          </a:p>
          <a:p>
            <a:pPr marL="0" indent="0">
              <a:buNone/>
            </a:pPr>
            <a:r>
              <a:rPr lang="it-IT" dirty="0" smtClean="0"/>
              <a:t>Anche se teme i rischi di ritorno a un tipo militare di società.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04832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CRITICHE AL SOCIALISMO E COMUNISMO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it-IT" dirty="0" smtClean="0"/>
              <a:t>Riconducibili al tipo </a:t>
            </a:r>
            <a:r>
              <a:rPr lang="it-IT" b="1" dirty="0" smtClean="0"/>
              <a:t>militare</a:t>
            </a:r>
            <a:r>
              <a:rPr lang="it-IT" dirty="0" smtClean="0"/>
              <a:t> di società.</a:t>
            </a:r>
          </a:p>
          <a:p>
            <a:pPr algn="just">
              <a:buFontTx/>
              <a:buChar char="-"/>
            </a:pPr>
            <a:r>
              <a:rPr lang="it-IT" dirty="0" smtClean="0"/>
              <a:t>Dominio della </a:t>
            </a:r>
            <a:r>
              <a:rPr lang="it-IT" b="1" dirty="0" smtClean="0"/>
              <a:t>comunità</a:t>
            </a:r>
            <a:r>
              <a:rPr lang="it-IT" dirty="0" smtClean="0"/>
              <a:t>. «</a:t>
            </a:r>
            <a:r>
              <a:rPr lang="it-IT" b="1" dirty="0" smtClean="0"/>
              <a:t>Interferenza</a:t>
            </a:r>
            <a:r>
              <a:rPr lang="it-IT" dirty="0" smtClean="0"/>
              <a:t>» dei poteri dello Stato sugli individui.</a:t>
            </a:r>
          </a:p>
          <a:p>
            <a:pPr algn="just">
              <a:buFontTx/>
              <a:buChar char="-"/>
            </a:pPr>
            <a:r>
              <a:rPr lang="it-IT" dirty="0" smtClean="0"/>
              <a:t>Forme di </a:t>
            </a:r>
            <a:r>
              <a:rPr lang="it-IT" b="1" dirty="0" smtClean="0"/>
              <a:t>cooperazione forzata</a:t>
            </a:r>
            <a:r>
              <a:rPr lang="it-IT" dirty="0" smtClean="0"/>
              <a:t>.</a:t>
            </a:r>
          </a:p>
          <a:p>
            <a:pPr algn="just">
              <a:buFontTx/>
              <a:buChar char="-"/>
            </a:pPr>
            <a:r>
              <a:rPr lang="it-IT" dirty="0" smtClean="0"/>
              <a:t>Rendono </a:t>
            </a:r>
            <a:r>
              <a:rPr lang="it-IT" b="1" dirty="0" smtClean="0"/>
              <a:t>impossibile</a:t>
            </a:r>
            <a:r>
              <a:rPr lang="it-IT" dirty="0" smtClean="0"/>
              <a:t> agli individui di svolgere la loro attività in modo </a:t>
            </a:r>
            <a:r>
              <a:rPr lang="it-IT" b="1" dirty="0" smtClean="0"/>
              <a:t>indipendente</a:t>
            </a:r>
            <a:r>
              <a:rPr lang="it-IT" dirty="0" smtClean="0"/>
              <a:t>.</a:t>
            </a:r>
          </a:p>
          <a:p>
            <a:pPr algn="just">
              <a:buFontTx/>
              <a:buChar char="-"/>
            </a:pPr>
            <a:r>
              <a:rPr lang="it-IT" b="1" dirty="0" smtClean="0"/>
              <a:t>Distribuzione comunistica</a:t>
            </a:r>
            <a:r>
              <a:rPr lang="it-IT" dirty="0" smtClean="0"/>
              <a:t>: rende uguali la vita del buono e del cattivo, dell’ozioso e dell’operoso.</a:t>
            </a:r>
          </a:p>
          <a:p>
            <a:pPr algn="just">
              <a:buFontTx/>
              <a:buChar char="-"/>
            </a:pPr>
            <a:r>
              <a:rPr lang="it-IT" dirty="0" smtClean="0"/>
              <a:t>Il Comunismo non riuscirà mai a formare </a:t>
            </a:r>
            <a:r>
              <a:rPr lang="it-IT" b="1" dirty="0" smtClean="0"/>
              <a:t>individui</a:t>
            </a:r>
            <a:r>
              <a:rPr lang="it-IT" dirty="0" smtClean="0"/>
              <a:t> in grado di adattarsi alla società industriale.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54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it-IT" dirty="0" smtClean="0"/>
              <a:t>Inizia la sua attività come ingegnere ferroviario a Londra.</a:t>
            </a:r>
          </a:p>
          <a:p>
            <a:pPr>
              <a:buFontTx/>
              <a:buChar char="-"/>
            </a:pPr>
            <a:endParaRPr lang="it-IT" dirty="0" smtClean="0"/>
          </a:p>
          <a:p>
            <a:pPr algn="just">
              <a:buFontTx/>
              <a:buChar char="-"/>
            </a:pPr>
            <a:r>
              <a:rPr lang="it-IT" dirty="0" smtClean="0"/>
              <a:t>1846: lascia il lavoro e si dedica, grazie a una piccola eredità, interamente agli studi (largamente autodidatta), assecondando la propria vocazione filosofica.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Decisiva la lettura dei </a:t>
            </a:r>
            <a:r>
              <a:rPr lang="it-IT" i="1" dirty="0" smtClean="0"/>
              <a:t>Principi di geologia </a:t>
            </a:r>
            <a:r>
              <a:rPr lang="it-IT" dirty="0" smtClean="0"/>
              <a:t>di C. </a:t>
            </a:r>
            <a:r>
              <a:rPr lang="it-IT" dirty="0" err="1" smtClean="0"/>
              <a:t>Lyell</a:t>
            </a:r>
            <a:r>
              <a:rPr lang="it-IT" dirty="0"/>
              <a:t> </a:t>
            </a:r>
            <a:r>
              <a:rPr lang="it-IT" dirty="0" smtClean="0"/>
              <a:t>(precoce adesione a un punto di vista evoluzionistico).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Per diversi anni scrive su l’</a:t>
            </a:r>
            <a:r>
              <a:rPr lang="it-IT" i="1" dirty="0" err="1" smtClean="0"/>
              <a:t>Economist</a:t>
            </a:r>
            <a:r>
              <a:rPr lang="it-IT" dirty="0" smtClean="0"/>
              <a:t>, della cui redazione fa parte.</a:t>
            </a:r>
          </a:p>
          <a:p>
            <a:pPr>
              <a:buFontTx/>
              <a:buChar char="-"/>
            </a:pPr>
            <a:endParaRPr lang="it-IT" dirty="0"/>
          </a:p>
          <a:p>
            <a:pPr algn="just">
              <a:buFontTx/>
              <a:buChar char="-"/>
            </a:pPr>
            <a:r>
              <a:rPr lang="it-IT" dirty="0"/>
              <a:t>Anche se </a:t>
            </a:r>
            <a:r>
              <a:rPr lang="it-IT" dirty="0" smtClean="0"/>
              <a:t>Spencer legge </a:t>
            </a:r>
            <a:r>
              <a:rPr lang="it-IT" dirty="0"/>
              <a:t>Darwin e </a:t>
            </a:r>
            <a:r>
              <a:rPr lang="it-IT" dirty="0" smtClean="0"/>
              <a:t>incorpora </a:t>
            </a:r>
            <a:r>
              <a:rPr lang="it-IT" dirty="0"/>
              <a:t>le sue idee nella propria </a:t>
            </a:r>
            <a:r>
              <a:rPr lang="it-IT" dirty="0" smtClean="0"/>
              <a:t>filosofia, </a:t>
            </a:r>
            <a:r>
              <a:rPr lang="it-IT" dirty="0"/>
              <a:t>inizialmente </a:t>
            </a:r>
            <a:r>
              <a:rPr lang="it-IT" dirty="0" smtClean="0"/>
              <a:t>non </a:t>
            </a:r>
            <a:r>
              <a:rPr lang="it-IT" dirty="0"/>
              <a:t>desume la concezione evoluzionistica da </a:t>
            </a:r>
            <a:r>
              <a:rPr lang="it-IT" dirty="0" smtClean="0"/>
              <a:t>Darwin. La sua teoria evoluzionistica viene sviluppata già negli anni 50, mentre l’</a:t>
            </a:r>
            <a:r>
              <a:rPr lang="it-IT" i="1" dirty="0" smtClean="0"/>
              <a:t>Origine delle specie </a:t>
            </a:r>
            <a:r>
              <a:rPr lang="it-IT" dirty="0" smtClean="0"/>
              <a:t>è datata 1859: prima di lui c’erano state molte altre ipotesi sull’evoluzione, che egli conosceva (es. fisiologo tedesco von </a:t>
            </a:r>
            <a:r>
              <a:rPr lang="it-IT" dirty="0" err="1" smtClean="0"/>
              <a:t>Baer</a:t>
            </a:r>
            <a:r>
              <a:rPr lang="it-IT" dirty="0" smtClean="0"/>
              <a:t>). </a:t>
            </a:r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VITA</a:t>
            </a:r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89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POLITICA DEL </a:t>
            </a:r>
            <a:r>
              <a:rPr lang="it-IT" b="1" i="1" dirty="0" smtClean="0"/>
              <a:t>LAISSER-FAIRE</a:t>
            </a:r>
            <a:endParaRPr lang="it-IT" b="1" i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Se tutto va naturalmente ed evoluzionisticamente verso il meglio </a:t>
            </a:r>
            <a:r>
              <a:rPr lang="it-IT" b="1" dirty="0" smtClean="0"/>
              <a:t>non occorre intervenire</a:t>
            </a:r>
            <a:r>
              <a:rPr lang="it-IT" dirty="0" smtClean="0"/>
              <a:t> per migliorare: anzi, </a:t>
            </a:r>
            <a:r>
              <a:rPr lang="it-IT" b="1" dirty="0" smtClean="0"/>
              <a:t>interventi</a:t>
            </a:r>
            <a:r>
              <a:rPr lang="it-IT" dirty="0" smtClean="0"/>
              <a:t> che vogliono anticipare l’evoluzione rischiano di </a:t>
            </a:r>
            <a:r>
              <a:rPr lang="it-IT" b="1" dirty="0" smtClean="0"/>
              <a:t>peggiorare</a:t>
            </a:r>
            <a:r>
              <a:rPr lang="it-IT" dirty="0" smtClean="0"/>
              <a:t> anziché migliorare le cose (vs </a:t>
            </a:r>
            <a:r>
              <a:rPr lang="it-IT" dirty="0" err="1" smtClean="0"/>
              <a:t>Comte</a:t>
            </a:r>
            <a:r>
              <a:rPr lang="it-IT" dirty="0" smtClean="0"/>
              <a:t> e J.S. </a:t>
            </a:r>
            <a:r>
              <a:rPr lang="it-IT" dirty="0" err="1" smtClean="0"/>
              <a:t>Mill</a:t>
            </a:r>
            <a:r>
              <a:rPr lang="it-IT" dirty="0" smtClean="0"/>
              <a:t>).</a:t>
            </a:r>
          </a:p>
          <a:p>
            <a:pPr marL="0" indent="0" algn="just">
              <a:buNone/>
            </a:pPr>
            <a:r>
              <a:rPr lang="it-IT" b="1" dirty="0" smtClean="0"/>
              <a:t>Competizione economica e libertà di commercio </a:t>
            </a:r>
            <a:r>
              <a:rPr lang="it-IT" dirty="0" smtClean="0"/>
              <a:t>sono le forme sociali della selezione naturale. Non si può interferire nel loro sviluppo, né ostacolare, se non si vuole guastare il meccanismo dell’evoluzione cosmica.</a:t>
            </a:r>
          </a:p>
          <a:p>
            <a:pPr marL="0" indent="0" algn="just">
              <a:buNone/>
            </a:pPr>
            <a:r>
              <a:rPr lang="it-IT" dirty="0" smtClean="0">
                <a:sym typeface="Wingdings" panose="05000000000000000000" pitchFamily="2" charset="2"/>
              </a:rPr>
              <a:t> il Darwinismo si coniugava con il </a:t>
            </a:r>
            <a:r>
              <a:rPr lang="it-IT" b="1" dirty="0" smtClean="0">
                <a:sym typeface="Wingdings" panose="05000000000000000000" pitchFamily="2" charset="2"/>
              </a:rPr>
              <a:t>Liberalismo</a:t>
            </a:r>
            <a:r>
              <a:rPr lang="it-IT" dirty="0" smtClean="0">
                <a:sym typeface="Wingdings" panose="05000000000000000000" pitchFamily="2" charset="2"/>
              </a:rPr>
              <a:t>  diffusione della teoria darwiniana tra la borghesia inglese, prima ancora che Darwin la fondasse scientificamente.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53138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LASCIAR FARE…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Critica </a:t>
            </a:r>
            <a:r>
              <a:rPr lang="it-IT" dirty="0"/>
              <a:t>al </a:t>
            </a:r>
            <a:r>
              <a:rPr lang="it-IT" b="1" dirty="0"/>
              <a:t>riformismo </a:t>
            </a:r>
            <a:r>
              <a:rPr lang="it-IT" b="1" dirty="0" smtClean="0"/>
              <a:t>democratico/socialista</a:t>
            </a:r>
            <a:r>
              <a:rPr lang="it-IT" dirty="0" smtClean="0"/>
              <a:t>: pretende </a:t>
            </a:r>
            <a:r>
              <a:rPr lang="it-IT" dirty="0"/>
              <a:t>con le riforme di «</a:t>
            </a:r>
            <a:r>
              <a:rPr lang="it-IT" b="1" dirty="0"/>
              <a:t>abbreviare</a:t>
            </a:r>
            <a:r>
              <a:rPr lang="it-IT" dirty="0"/>
              <a:t>» il corso spontaneo della società, </a:t>
            </a:r>
            <a:r>
              <a:rPr lang="it-IT" b="1" dirty="0" smtClean="0"/>
              <a:t>bruciando le tappe </a:t>
            </a:r>
            <a:r>
              <a:rPr lang="it-IT" dirty="0" smtClean="0"/>
              <a:t>e favorendo </a:t>
            </a:r>
            <a:r>
              <a:rPr lang="it-IT" dirty="0"/>
              <a:t>il passaggio delle classi inferiori a classi più elevate (impossibile come accelerare il passaggio biologico dall’infanzia alla maturità</a:t>
            </a:r>
            <a:r>
              <a:rPr lang="it-IT" dirty="0" smtClean="0"/>
              <a:t>).</a:t>
            </a:r>
          </a:p>
          <a:p>
            <a:pPr marL="0" indent="0" algn="just">
              <a:buNone/>
            </a:pPr>
            <a:r>
              <a:rPr lang="it-IT" dirty="0" smtClean="0"/>
              <a:t>Lo sviluppo della società deve essere lasciato al </a:t>
            </a:r>
            <a:r>
              <a:rPr lang="it-IT" b="1" dirty="0" smtClean="0"/>
              <a:t>libero svolgimento delle forze </a:t>
            </a:r>
            <a:r>
              <a:rPr lang="it-IT" dirty="0" smtClean="0"/>
              <a:t>che la costituiscono, quindi anche alle </a:t>
            </a:r>
            <a:r>
              <a:rPr lang="it-IT" b="1" dirty="0" smtClean="0"/>
              <a:t>lotte</a:t>
            </a:r>
            <a:r>
              <a:rPr lang="it-IT" dirty="0" smtClean="0"/>
              <a:t>, ai </a:t>
            </a:r>
            <a:r>
              <a:rPr lang="it-IT" b="1" dirty="0" smtClean="0"/>
              <a:t>conflitti per l’esistenza</a:t>
            </a:r>
            <a:r>
              <a:rPr lang="it-IT" dirty="0" smtClean="0"/>
              <a:t>, alle </a:t>
            </a:r>
            <a:r>
              <a:rPr lang="it-IT" b="1" dirty="0" smtClean="0"/>
              <a:t>guerre</a:t>
            </a:r>
            <a:r>
              <a:rPr lang="it-IT" dirty="0" smtClean="0"/>
              <a:t> con cui le </a:t>
            </a:r>
            <a:r>
              <a:rPr lang="it-IT" b="1" dirty="0" smtClean="0"/>
              <a:t>varietà umane «più adatte alla vita sociale» vengono a prevalere su quelle «meno adatte»</a:t>
            </a:r>
            <a:r>
              <a:rPr lang="it-IT" dirty="0" smtClean="0"/>
              <a:t>,</a:t>
            </a:r>
            <a:r>
              <a:rPr lang="it-IT" b="1" dirty="0" smtClean="0"/>
              <a:t> </a:t>
            </a:r>
            <a:r>
              <a:rPr lang="it-IT" dirty="0" smtClean="0"/>
              <a:t>anche a prezzo di drammatiche sofferenze (sofferenze «curative»).</a:t>
            </a:r>
          </a:p>
          <a:p>
            <a:pPr marL="0" indent="0" algn="just">
              <a:buNone/>
            </a:pPr>
            <a:r>
              <a:rPr lang="it-IT" dirty="0" smtClean="0"/>
              <a:t>Lo sviluppo sociale dev’essere abbandonato alla </a:t>
            </a:r>
            <a:r>
              <a:rPr lang="it-IT" b="1" dirty="0" smtClean="0"/>
              <a:t>forza spontanea </a:t>
            </a:r>
            <a:r>
              <a:rPr lang="it-IT" dirty="0" smtClean="0"/>
              <a:t>che lo presiede e lo muove (in modo lento e graduale ma inevitabile) verso il </a:t>
            </a:r>
            <a:r>
              <a:rPr lang="it-IT" b="1" dirty="0" smtClean="0"/>
              <a:t>progresso</a:t>
            </a:r>
            <a:r>
              <a:rPr lang="it-IT" dirty="0" smtClean="0"/>
              <a:t>: l’intervento dello </a:t>
            </a:r>
            <a:r>
              <a:rPr lang="it-IT" b="1" dirty="0" smtClean="0"/>
              <a:t>Stato</a:t>
            </a:r>
            <a:r>
              <a:rPr lang="it-IT" dirty="0" smtClean="0"/>
              <a:t> nei fatti sociali non fa che </a:t>
            </a:r>
            <a:r>
              <a:rPr lang="it-IT" b="1" dirty="0" smtClean="0"/>
              <a:t>disturbare</a:t>
            </a:r>
            <a:r>
              <a:rPr lang="it-IT" dirty="0" smtClean="0"/>
              <a:t> od </a:t>
            </a:r>
            <a:r>
              <a:rPr lang="it-IT" b="1" dirty="0" smtClean="0"/>
              <a:t>ostacolare</a:t>
            </a:r>
            <a:r>
              <a:rPr lang="it-IT" dirty="0" smtClean="0"/>
              <a:t> questo sviluppo. Inoltre, ogni sogno di visionari o di utopisti ha come unico risultato quello di ritardare, o addirittura sconvolgere, il processo naturale dell’evoluzione sociale.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7499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SOCIAL-DARWINISMO</a:t>
            </a:r>
            <a:br>
              <a:rPr lang="it-IT" b="1" dirty="0" smtClean="0"/>
            </a:br>
            <a:r>
              <a:rPr lang="it-IT" b="1" dirty="0" smtClean="0"/>
              <a:t>(DARWINISMO SOCIALE)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Prospettiva filosofica che riconduce </a:t>
            </a:r>
            <a:r>
              <a:rPr lang="it-IT" dirty="0"/>
              <a:t>i conflitti umani e la cultura alla </a:t>
            </a:r>
            <a:r>
              <a:rPr lang="it-IT" b="1" dirty="0"/>
              <a:t>natura biologica </a:t>
            </a:r>
            <a:r>
              <a:rPr lang="it-IT" dirty="0"/>
              <a:t>dell’uomo, </a:t>
            </a:r>
            <a:r>
              <a:rPr lang="it-IT" b="1" dirty="0"/>
              <a:t>senza «abbreviare» </a:t>
            </a:r>
            <a:r>
              <a:rPr lang="it-IT" dirty="0"/>
              <a:t>il corso della storia (corso stesso dell’</a:t>
            </a:r>
            <a:r>
              <a:rPr lang="it-IT" b="1" dirty="0"/>
              <a:t>evoluzione</a:t>
            </a:r>
            <a:r>
              <a:rPr lang="it-IT" dirty="0"/>
              <a:t>), giustificando anche le guerre e le forma di sopraffazione dell’uomo sull’uomo. Principio della «</a:t>
            </a:r>
            <a:r>
              <a:rPr lang="it-IT" b="1" dirty="0"/>
              <a:t>sopravvivenza dei più adatti</a:t>
            </a:r>
            <a:r>
              <a:rPr lang="it-IT" dirty="0"/>
              <a:t>», che estende alla società l’idea di una </a:t>
            </a:r>
            <a:r>
              <a:rPr lang="it-IT" b="1" dirty="0"/>
              <a:t>selezione naturale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r>
              <a:rPr lang="it-IT" b="1" dirty="0" smtClean="0"/>
              <a:t>Estende i concetti darwiniani di «selezione» e di «lotta per l’esistenza» dall’ambito della natura a quello della società</a:t>
            </a:r>
            <a:r>
              <a:rPr lang="it-IT" dirty="0" smtClean="0"/>
              <a:t>. Dividendo i membri della società in «adatti» e «non-adatti», in «forti» e «deboli», e affermando la prerogativa naturale dei primi di dominare i secondi, il darwinismo sociale pervenne alla giustificazione ideologica delle discriminazioni razziste e classiste esistenti nel mondo umano.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134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TEORIA ETICA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it-IT" dirty="0" smtClean="0"/>
              <a:t>Critica all’Empirismo per la sua incapacità di giustificare l’unità delle conoscenze dei sensi</a:t>
            </a:r>
          </a:p>
          <a:p>
            <a:pPr algn="just">
              <a:buFontTx/>
              <a:buChar char="-"/>
            </a:pPr>
            <a:r>
              <a:rPr lang="it-IT" dirty="0" smtClean="0"/>
              <a:t>Ripresa della teoria kantiana della conoscenza: nell’</a:t>
            </a:r>
            <a:r>
              <a:rPr lang="it-IT" b="1" dirty="0" smtClean="0"/>
              <a:t>individuo</a:t>
            </a:r>
            <a:r>
              <a:rPr lang="it-IT" dirty="0" smtClean="0"/>
              <a:t> ci sono funzioni </a:t>
            </a:r>
            <a:r>
              <a:rPr lang="it-IT" b="1" dirty="0" smtClean="0"/>
              <a:t>a priori </a:t>
            </a:r>
            <a:r>
              <a:rPr lang="it-IT" dirty="0" smtClean="0"/>
              <a:t>unificanti. Ma sono a </a:t>
            </a:r>
            <a:r>
              <a:rPr lang="it-IT" b="1" dirty="0" smtClean="0"/>
              <a:t>priori solo per il singolo, non per la specie</a:t>
            </a:r>
            <a:r>
              <a:rPr lang="it-IT" dirty="0" smtClean="0"/>
              <a:t> (vs Kant): prodotto dell’evoluzione, patrimonio accumulato dalla specie umana con il succedersi delle generazioni e trasmesso ereditariamente.</a:t>
            </a:r>
          </a:p>
          <a:p>
            <a:pPr algn="just">
              <a:buFontTx/>
              <a:buChar char="-"/>
            </a:pPr>
            <a:r>
              <a:rPr lang="it-IT" dirty="0" smtClean="0"/>
              <a:t>Coscienza = prodotto dell’evoluzione, effetto di un adattamento all’ambiente da parte della specie umana.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5221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UN’ETICA BIOLOGICA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L’etica biologica ha per oggetto la condotta dell’uomo, ovvero </a:t>
            </a:r>
            <a:r>
              <a:rPr lang="it-IT" b="1" dirty="0" smtClean="0"/>
              <a:t>l’adattamento progressivo dell’essere umano alle sue condizioni di vita</a:t>
            </a:r>
            <a:r>
              <a:rPr lang="it-IT" dirty="0" smtClean="0"/>
              <a:t>. Ciò implica non solo un prolungamento della vita, ma il progressivo raggiungimento di una sua maggiore intensità e ricchezza.</a:t>
            </a:r>
          </a:p>
          <a:p>
            <a:pPr marL="0" indent="0" algn="just">
              <a:buNone/>
            </a:pPr>
            <a:r>
              <a:rPr lang="it-IT" dirty="0" smtClean="0"/>
              <a:t>Valori </a:t>
            </a:r>
            <a:r>
              <a:rPr lang="it-IT" dirty="0"/>
              <a:t>morali = evolvono insieme alla specie umana. Le esigenze di adattamento all’ambiente non sono solo espressione della dimensione fisico-biologica e psicologico-sociale dell’esistenza, ma anche il fondamento morale della condotta </a:t>
            </a:r>
            <a:r>
              <a:rPr lang="it-IT" dirty="0" smtClean="0"/>
              <a:t>umana </a:t>
            </a: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b="1" dirty="0">
                <a:sym typeface="Wingdings" panose="05000000000000000000" pitchFamily="2" charset="2"/>
              </a:rPr>
              <a:t>bene = </a:t>
            </a:r>
            <a:r>
              <a:rPr lang="it-IT" dirty="0">
                <a:sym typeface="Wingdings" panose="05000000000000000000" pitchFamily="2" charset="2"/>
              </a:rPr>
              <a:t>ciò che </a:t>
            </a:r>
            <a:r>
              <a:rPr lang="it-IT" b="1" dirty="0">
                <a:sym typeface="Wingdings" panose="05000000000000000000" pitchFamily="2" charset="2"/>
              </a:rPr>
              <a:t>favorisce il progressivo adattamento dell’uomo alle sue condizioni di vita</a:t>
            </a:r>
            <a:r>
              <a:rPr lang="it-IT" dirty="0">
                <a:sym typeface="Wingdings" panose="05000000000000000000" pitchFamily="2" charset="2"/>
              </a:rPr>
              <a:t>.</a:t>
            </a:r>
            <a:r>
              <a:rPr lang="it-IT" dirty="0"/>
              <a:t> </a:t>
            </a:r>
            <a:endParaRPr lang="it-IT" dirty="0" smtClean="0"/>
          </a:p>
          <a:p>
            <a:pPr marL="0" indent="0" algn="just">
              <a:buNone/>
            </a:pPr>
            <a:r>
              <a:rPr lang="it-IT" b="1" dirty="0"/>
              <a:t>Buono </a:t>
            </a:r>
            <a:r>
              <a:rPr lang="it-IT" dirty="0"/>
              <a:t>è ogni atto che si rivela </a:t>
            </a:r>
            <a:r>
              <a:rPr lang="it-IT" b="1" dirty="0"/>
              <a:t>adatto al proprio fine</a:t>
            </a:r>
            <a:r>
              <a:rPr lang="it-IT" dirty="0"/>
              <a:t>: la </a:t>
            </a:r>
            <a:r>
              <a:rPr lang="it-IT" b="1" dirty="0"/>
              <a:t>vita</a:t>
            </a:r>
            <a:r>
              <a:rPr lang="it-IT" dirty="0"/>
              <a:t> più </a:t>
            </a:r>
            <a:r>
              <a:rPr lang="it-IT" b="1" dirty="0"/>
              <a:t>felice</a:t>
            </a:r>
            <a:r>
              <a:rPr lang="it-IT" dirty="0"/>
              <a:t> e </a:t>
            </a:r>
            <a:r>
              <a:rPr lang="it-IT" b="1" dirty="0"/>
              <a:t>piacevole</a:t>
            </a:r>
            <a:r>
              <a:rPr lang="it-IT" dirty="0"/>
              <a:t> è quella che si presenta nel suo complesso </a:t>
            </a:r>
            <a:r>
              <a:rPr lang="it-IT" b="1" dirty="0"/>
              <a:t>maggiormente adatta alle proprie condizioni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b="1" dirty="0" smtClean="0"/>
              <a:t>Felicità = espressione di tale adattamento</a:t>
            </a:r>
            <a:r>
              <a:rPr lang="it-IT" dirty="0" smtClean="0"/>
              <a:t>. </a:t>
            </a:r>
            <a:r>
              <a:rPr lang="it-IT" b="1" dirty="0" smtClean="0"/>
              <a:t>«Buona» </a:t>
            </a:r>
            <a:r>
              <a:rPr lang="it-IT" dirty="0" smtClean="0"/>
              <a:t>è la condotta che </a:t>
            </a:r>
            <a:r>
              <a:rPr lang="it-IT" b="1" dirty="0" smtClean="0"/>
              <a:t>favorisce lo sviluppo migliore</a:t>
            </a:r>
            <a:r>
              <a:rPr lang="it-IT" dirty="0" smtClean="0"/>
              <a:t>: obblighi, doveri… sono dettati dalle </a:t>
            </a:r>
            <a:r>
              <a:rPr lang="it-IT" b="1" dirty="0" smtClean="0"/>
              <a:t>esigenze di evoluzione della specie</a:t>
            </a:r>
            <a:r>
              <a:rPr lang="it-IT" dirty="0" smtClean="0"/>
              <a:t>; fini morali legati alle esigenze del mantenimento e potenziamento dell’individuo e della sua prole.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9172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Etica biologica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b="1" dirty="0" smtClean="0"/>
              <a:t>Bene = piacere</a:t>
            </a:r>
            <a:r>
              <a:rPr lang="it-IT" dirty="0" smtClean="0"/>
              <a:t>. Scopo dell’attività umana è il piacere, segno di uno </a:t>
            </a:r>
            <a:r>
              <a:rPr lang="it-IT" b="1" dirty="0" smtClean="0"/>
              <a:t>stato favorevole alla conservazione della vita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r>
              <a:rPr lang="it-IT" dirty="0" smtClean="0"/>
              <a:t>Ma Spencer non sposa completamente la tesi utilitaristica (vs </a:t>
            </a:r>
            <a:r>
              <a:rPr lang="it-IT" dirty="0" err="1" smtClean="0"/>
              <a:t>Bentham</a:t>
            </a:r>
            <a:r>
              <a:rPr lang="it-IT" dirty="0" smtClean="0"/>
              <a:t> e </a:t>
            </a:r>
            <a:r>
              <a:rPr lang="it-IT" dirty="0" err="1" smtClean="0"/>
              <a:t>Mill</a:t>
            </a:r>
            <a:r>
              <a:rPr lang="it-IT" dirty="0" smtClean="0"/>
              <a:t>):</a:t>
            </a:r>
          </a:p>
          <a:p>
            <a:pPr algn="just">
              <a:buFontTx/>
              <a:buChar char="-"/>
            </a:pPr>
            <a:r>
              <a:rPr lang="it-IT" dirty="0" smtClean="0">
                <a:sym typeface="Wingdings" panose="05000000000000000000" pitchFamily="2" charset="2"/>
              </a:rPr>
              <a:t>Il </a:t>
            </a:r>
            <a:r>
              <a:rPr lang="it-IT" b="1" dirty="0" smtClean="0">
                <a:sym typeface="Wingdings" panose="05000000000000000000" pitchFamily="2" charset="2"/>
              </a:rPr>
              <a:t>movente</a:t>
            </a:r>
            <a:r>
              <a:rPr lang="it-IT" dirty="0" smtClean="0">
                <a:sym typeface="Wingdings" panose="05000000000000000000" pitchFamily="2" charset="2"/>
              </a:rPr>
              <a:t> dell’agire morale dell’uomo </a:t>
            </a:r>
            <a:r>
              <a:rPr lang="it-IT" b="1" dirty="0" smtClean="0">
                <a:sym typeface="Wingdings" panose="05000000000000000000" pitchFamily="2" charset="2"/>
              </a:rPr>
              <a:t>non è l’utilità</a:t>
            </a:r>
            <a:r>
              <a:rPr lang="it-IT" dirty="0" smtClean="0">
                <a:sym typeface="Wingdings" panose="05000000000000000000" pitchFamily="2" charset="2"/>
              </a:rPr>
              <a:t>: l’uomo singolo agisce per </a:t>
            </a:r>
            <a:r>
              <a:rPr lang="it-IT" b="1" dirty="0" smtClean="0">
                <a:sym typeface="Wingdings" panose="05000000000000000000" pitchFamily="2" charset="2"/>
              </a:rPr>
              <a:t>dovere (obbligazione morale)</a:t>
            </a:r>
            <a:r>
              <a:rPr lang="it-IT" dirty="0" smtClean="0">
                <a:sym typeface="Wingdings" panose="05000000000000000000" pitchFamily="2" charset="2"/>
              </a:rPr>
              <a:t>,</a:t>
            </a:r>
            <a:r>
              <a:rPr lang="it-IT" b="1" dirty="0" smtClean="0">
                <a:sym typeface="Wingdings" panose="05000000000000000000" pitchFamily="2" charset="2"/>
              </a:rPr>
              <a:t> </a:t>
            </a:r>
            <a:r>
              <a:rPr lang="it-IT" dirty="0" smtClean="0">
                <a:sym typeface="Wingdings" panose="05000000000000000000" pitchFamily="2" charset="2"/>
              </a:rPr>
              <a:t>sentimento nato da esperienze ripetute e accumulate attraverso il succedersi di innumerevoli generazioni (un </a:t>
            </a:r>
            <a:r>
              <a:rPr lang="it-IT" b="1" dirty="0" smtClean="0">
                <a:sym typeface="Wingdings" panose="05000000000000000000" pitchFamily="2" charset="2"/>
              </a:rPr>
              <a:t>a priori morale</a:t>
            </a:r>
            <a:r>
              <a:rPr lang="it-IT" dirty="0" smtClean="0">
                <a:sym typeface="Wingdings" panose="05000000000000000000" pitchFamily="2" charset="2"/>
              </a:rPr>
              <a:t> che in seguito a numerose esperienze morali rimane </a:t>
            </a:r>
            <a:r>
              <a:rPr lang="it-IT" b="1" dirty="0" smtClean="0">
                <a:sym typeface="Wingdings" panose="05000000000000000000" pitchFamily="2" charset="2"/>
              </a:rPr>
              <a:t>inscritto nella sua struttura organica</a:t>
            </a:r>
            <a:r>
              <a:rPr lang="it-IT" dirty="0" smtClean="0">
                <a:sym typeface="Wingdings" panose="05000000000000000000" pitchFamily="2" charset="2"/>
              </a:rPr>
              <a:t>).</a:t>
            </a:r>
          </a:p>
          <a:p>
            <a:pPr algn="just">
              <a:buFontTx/>
              <a:buChar char="-"/>
            </a:pPr>
            <a:r>
              <a:rPr lang="it-IT" dirty="0" smtClean="0">
                <a:sym typeface="Wingdings" panose="05000000000000000000" pitchFamily="2" charset="2"/>
              </a:rPr>
              <a:t>Viene meno la necessità di una coazione esterna politica, religiosa, sociale, sostituita da un </a:t>
            </a:r>
            <a:r>
              <a:rPr lang="it-IT" b="1" dirty="0" smtClean="0">
                <a:sym typeface="Wingdings" panose="05000000000000000000" pitchFamily="2" charset="2"/>
              </a:rPr>
              <a:t>sentimento di coazione puramente interiore e autonomo</a:t>
            </a:r>
            <a:r>
              <a:rPr lang="it-IT" dirty="0" smtClean="0">
                <a:sym typeface="Wingdings" panose="05000000000000000000" pitchFamily="2" charset="2"/>
              </a:rPr>
              <a:t>.</a:t>
            </a:r>
          </a:p>
          <a:p>
            <a:pPr algn="just">
              <a:buFontTx/>
              <a:buChar char="-"/>
            </a:pPr>
            <a:r>
              <a:rPr lang="it-IT" dirty="0" smtClean="0"/>
              <a:t>Distingue mezzi e fini della condotta: il </a:t>
            </a:r>
            <a:r>
              <a:rPr lang="it-IT" b="1" dirty="0" smtClean="0"/>
              <a:t>fine</a:t>
            </a:r>
            <a:r>
              <a:rPr lang="it-IT" dirty="0" smtClean="0"/>
              <a:t> è </a:t>
            </a:r>
            <a:r>
              <a:rPr lang="it-IT" b="1" dirty="0" smtClean="0"/>
              <a:t>l’affermazione della vita</a:t>
            </a:r>
            <a:r>
              <a:rPr lang="it-IT" dirty="0" smtClean="0"/>
              <a:t>, che porta con sé il </a:t>
            </a:r>
            <a:r>
              <a:rPr lang="it-IT" b="1" dirty="0" smtClean="0"/>
              <a:t>piacere</a:t>
            </a:r>
            <a:r>
              <a:rPr lang="it-IT" dirty="0" smtClean="0"/>
              <a:t>; i </a:t>
            </a:r>
            <a:r>
              <a:rPr lang="it-IT" b="1" dirty="0" smtClean="0"/>
              <a:t>mezzi</a:t>
            </a:r>
            <a:r>
              <a:rPr lang="it-IT" dirty="0" smtClean="0"/>
              <a:t> per conservare la vita possono </a:t>
            </a:r>
            <a:r>
              <a:rPr lang="it-IT" b="1" dirty="0" smtClean="0"/>
              <a:t>anche essere faticosi</a:t>
            </a:r>
            <a:r>
              <a:rPr lang="it-IT" dirty="0" smtClean="0"/>
              <a:t>, ma devono essere usati se si vuole raggiungere il fine.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43457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Utilitarismo 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Utilitarismo che guarda agli </a:t>
            </a:r>
            <a:r>
              <a:rPr lang="it-IT" b="1" dirty="0" smtClean="0"/>
              <a:t>effetti più remoti dell’azione</a:t>
            </a:r>
            <a:r>
              <a:rPr lang="it-IT" dirty="0" smtClean="0"/>
              <a:t>, ossia alle esigenze di </a:t>
            </a:r>
            <a:r>
              <a:rPr lang="it-IT" b="1" dirty="0" smtClean="0"/>
              <a:t>sviluppo e miglioramento della specie attraverso l’individuo</a:t>
            </a:r>
            <a:r>
              <a:rPr lang="it-IT" dirty="0" smtClean="0"/>
              <a:t>, non all’immediato tornaconto di un’azione.</a:t>
            </a:r>
          </a:p>
          <a:p>
            <a:pPr marL="0" indent="0" algn="just">
              <a:buNone/>
            </a:pPr>
            <a:r>
              <a:rPr lang="it-IT" b="1" dirty="0" smtClean="0"/>
              <a:t>Comando morale </a:t>
            </a:r>
            <a:r>
              <a:rPr lang="it-IT" dirty="0" smtClean="0"/>
              <a:t>= risultato dell’evoluzione, frutto di una lunghissima sedimentazione di esperienze nelle quali si è constatato come determinati tipi di </a:t>
            </a:r>
            <a:r>
              <a:rPr lang="it-IT" b="1" dirty="0" smtClean="0"/>
              <a:t>condotta </a:t>
            </a:r>
            <a:r>
              <a:rPr lang="it-IT" dirty="0" smtClean="0"/>
              <a:t>– volti al perseguimento di </a:t>
            </a:r>
            <a:r>
              <a:rPr lang="it-IT" b="1" dirty="0" smtClean="0"/>
              <a:t>fini generali </a:t>
            </a:r>
            <a:r>
              <a:rPr lang="it-IT" dirty="0" smtClean="0"/>
              <a:t>– siano risultati </a:t>
            </a:r>
            <a:r>
              <a:rPr lang="it-IT" b="1" dirty="0" smtClean="0"/>
              <a:t>più utili</a:t>
            </a:r>
            <a:r>
              <a:rPr lang="it-IT" dirty="0" smtClean="0"/>
              <a:t> all’individuo per conseguire uno stato di benessere di quelli immediatamente rivolti al soddisfacimento di </a:t>
            </a:r>
            <a:r>
              <a:rPr lang="it-IT" b="1" dirty="0" smtClean="0"/>
              <a:t>interessi egoistici e particolari</a:t>
            </a:r>
            <a:r>
              <a:rPr lang="it-IT" dirty="0" smtClean="0"/>
              <a:t>.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it-IT" dirty="0" smtClean="0">
                <a:sym typeface="Wingdings" panose="05000000000000000000" pitchFamily="2" charset="2"/>
              </a:rPr>
              <a:t>il </a:t>
            </a:r>
            <a:r>
              <a:rPr lang="it-IT" b="1" dirty="0" smtClean="0">
                <a:sym typeface="Wingdings" panose="05000000000000000000" pitchFamily="2" charset="2"/>
              </a:rPr>
              <a:t>comando morale è a priori per l’individuo e a posteriori per la specie </a:t>
            </a:r>
            <a:r>
              <a:rPr lang="it-IT" dirty="0" smtClean="0">
                <a:sym typeface="Wingdings" panose="05000000000000000000" pitchFamily="2" charset="2"/>
              </a:rPr>
              <a:t>(fondamento empirico) in quanto è il </a:t>
            </a:r>
            <a:r>
              <a:rPr lang="it-IT" b="1" dirty="0" smtClean="0">
                <a:sym typeface="Wingdings" panose="05000000000000000000" pitchFamily="2" charset="2"/>
              </a:rPr>
              <a:t>prodotto dell’evoluzione</a:t>
            </a:r>
            <a:r>
              <a:rPr lang="it-IT" dirty="0" smtClean="0"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965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TRA EGOISMO E ALTRUISMO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La fase finale dell’evoluzione morale non implica la prevalenza assoluta dell’</a:t>
            </a:r>
            <a:r>
              <a:rPr lang="it-IT" b="1" dirty="0" smtClean="0"/>
              <a:t>altruismo</a:t>
            </a:r>
            <a:r>
              <a:rPr lang="it-IT" dirty="0" smtClean="0"/>
              <a:t> a spese dell’</a:t>
            </a:r>
            <a:r>
              <a:rPr lang="it-IT" b="1" dirty="0" smtClean="0"/>
              <a:t>egoismo</a:t>
            </a:r>
            <a:r>
              <a:rPr lang="it-IT" dirty="0" smtClean="0"/>
              <a:t>, bensì un perfetto </a:t>
            </a:r>
            <a:r>
              <a:rPr lang="it-IT" b="1" dirty="0" smtClean="0"/>
              <a:t>accordo</a:t>
            </a:r>
            <a:r>
              <a:rPr lang="it-IT" dirty="0" smtClean="0"/>
              <a:t> tra queste due tendenze. Infatti, sebbene nella condizione presente, caratterizzata dal prevalere delle tendenze egoistiche e dalla feroce lotta per l’esistenza, l’altruismo assuma la forma di un «sacrificio» (dell’individuo), l’evoluzione morale farà sempre più </a:t>
            </a:r>
            <a:r>
              <a:rPr lang="it-IT" b="1" dirty="0" smtClean="0"/>
              <a:t>coincidere i desideri del singolo con l’esigenza del benessere e della felicità altrui </a:t>
            </a:r>
            <a:r>
              <a:rPr lang="it-IT" dirty="0" smtClean="0"/>
              <a:t>(«</a:t>
            </a:r>
            <a:r>
              <a:rPr lang="it-IT" b="1" dirty="0" smtClean="0"/>
              <a:t>simpatia</a:t>
            </a:r>
            <a:r>
              <a:rPr lang="it-IT" dirty="0" smtClean="0"/>
              <a:t>»), e ciò provocherà un completo accordo tra altruismo ed egoismo.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8539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SCIENZA, RELIGIONE, INCONOSCIBILE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Esigenza di un incontro e di una </a:t>
            </a:r>
            <a:r>
              <a:rPr lang="it-IT" b="1" dirty="0" smtClean="0"/>
              <a:t>conciliazione scienza-religione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it-IT" dirty="0" smtClean="0">
                <a:sym typeface="Wingdings" panose="05000000000000000000" pitchFamily="2" charset="2"/>
              </a:rPr>
              <a:t>delimitare con chiarezza i rispettivi </a:t>
            </a:r>
            <a:r>
              <a:rPr lang="it-IT" b="1" dirty="0" smtClean="0">
                <a:sym typeface="Wingdings" panose="05000000000000000000" pitchFamily="2" charset="2"/>
              </a:rPr>
              <a:t>ambiti</a:t>
            </a:r>
            <a:r>
              <a:rPr lang="it-IT" dirty="0" smtClean="0">
                <a:sym typeface="Wingdings" panose="05000000000000000000" pitchFamily="2" charset="2"/>
              </a:rPr>
              <a:t> ed evitare reciproche interferenze.</a:t>
            </a:r>
          </a:p>
          <a:p>
            <a:pPr marL="0" indent="0" algn="just">
              <a:buNone/>
            </a:pPr>
            <a:r>
              <a:rPr lang="it-IT" dirty="0">
                <a:sym typeface="Wingdings" panose="05000000000000000000" pitchFamily="2" charset="2"/>
              </a:rPr>
              <a:t>	</a:t>
            </a:r>
            <a:r>
              <a:rPr lang="it-IT" dirty="0" smtClean="0">
                <a:sym typeface="Wingdings" panose="05000000000000000000" pitchFamily="2" charset="2"/>
              </a:rPr>
              <a:t>Contrasto = quando l’una vuole intervenire in campi che sono di 	pertinenza dell’altra.</a:t>
            </a:r>
          </a:p>
          <a:p>
            <a:pPr marL="0" indent="0" algn="just">
              <a:buNone/>
            </a:pPr>
            <a:r>
              <a:rPr lang="it-IT" dirty="0" smtClean="0">
                <a:sym typeface="Wingdings" panose="05000000000000000000" pitchFamily="2" charset="2"/>
              </a:rPr>
              <a:t>Inoltre, religione e scienza sono </a:t>
            </a:r>
            <a:r>
              <a:rPr lang="it-IT" b="1" dirty="0" smtClean="0">
                <a:sym typeface="Wingdings" panose="05000000000000000000" pitchFamily="2" charset="2"/>
              </a:rPr>
              <a:t>conciliabili</a:t>
            </a:r>
            <a:r>
              <a:rPr lang="it-IT" dirty="0" smtClean="0">
                <a:sym typeface="Wingdings" panose="05000000000000000000" pitchFamily="2" charset="2"/>
              </a:rPr>
              <a:t> in quanto entrambe affondano le loro radici nella dimensione del </a:t>
            </a:r>
            <a:r>
              <a:rPr lang="it-IT" b="1" dirty="0" smtClean="0">
                <a:sym typeface="Wingdings" panose="05000000000000000000" pitchFamily="2" charset="2"/>
              </a:rPr>
              <a:t>mistero</a:t>
            </a:r>
            <a:r>
              <a:rPr lang="it-IT" dirty="0" smtClean="0">
                <a:sym typeface="Wingdings" panose="05000000000000000000" pitchFamily="2" charset="2"/>
              </a:rPr>
              <a:t>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47091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RELIGIONE E MISTERO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b="1" dirty="0" smtClean="0"/>
              <a:t>Religione</a:t>
            </a:r>
            <a:r>
              <a:rPr lang="it-IT" dirty="0" smtClean="0"/>
              <a:t> = concezione del mondo, teoria dell’universo, risponde all’esigenza di </a:t>
            </a:r>
            <a:r>
              <a:rPr lang="it-IT" b="1" dirty="0" smtClean="0"/>
              <a:t>chiarire il mistero </a:t>
            </a:r>
            <a:r>
              <a:rPr lang="it-IT" dirty="0" smtClean="0"/>
              <a:t>della realtà, di </a:t>
            </a:r>
            <a:r>
              <a:rPr lang="it-IT" b="1" dirty="0" smtClean="0"/>
              <a:t>comprendere l’essenza </a:t>
            </a:r>
            <a:r>
              <a:rPr lang="it-IT" dirty="0" smtClean="0"/>
              <a:t>della realtà e dare delle risposte particolari (che variano di volta in volta) nei diversi contesti e nelle diverse epoche.</a:t>
            </a:r>
          </a:p>
          <a:p>
            <a:pPr marL="0" indent="0" algn="just">
              <a:buNone/>
            </a:pPr>
            <a:r>
              <a:rPr lang="it-IT" dirty="0"/>
              <a:t>R</a:t>
            </a:r>
            <a:r>
              <a:rPr lang="it-IT" dirty="0" smtClean="0"/>
              <a:t>isposte non accettabili dalla scienza: con esse la religione intende descrivere positivamente, in modo determinato, ciò che invece è </a:t>
            </a:r>
            <a:r>
              <a:rPr lang="it-IT" b="1" dirty="0" smtClean="0"/>
              <a:t>indecifrabile</a:t>
            </a:r>
            <a:r>
              <a:rPr lang="it-IT" dirty="0" smtClean="0"/>
              <a:t> e che non può essere spiegato. </a:t>
            </a:r>
          </a:p>
          <a:p>
            <a:pPr marL="0" indent="0" algn="just">
              <a:buNone/>
            </a:pPr>
            <a:r>
              <a:rPr lang="it-IT" b="1" dirty="0" smtClean="0"/>
              <a:t>Contraddizione</a:t>
            </a:r>
            <a:r>
              <a:rPr lang="it-IT" dirty="0" smtClean="0"/>
              <a:t> della religione: affermare l’esistenza di una «</a:t>
            </a:r>
            <a:r>
              <a:rPr lang="it-IT" b="1" dirty="0" smtClean="0"/>
              <a:t>causalità assoluta</a:t>
            </a:r>
            <a:r>
              <a:rPr lang="it-IT" dirty="0" smtClean="0"/>
              <a:t>». Una causa, se è causa di un effetto, non può essere «assoluta», mentre se è assoluta non può ridursi a «causa».</a:t>
            </a:r>
          </a:p>
          <a:p>
            <a:pPr marL="0" indent="0" algn="just">
              <a:buNone/>
            </a:pPr>
            <a:r>
              <a:rPr lang="it-IT" dirty="0"/>
              <a:t>Ma se sono errate le risposte che la religione dà, ciò non vuol dire che le domande siano errate</a:t>
            </a:r>
            <a:r>
              <a:rPr lang="it-IT" dirty="0" smtClean="0"/>
              <a:t>. Anche se la religione fallisce perché si esprime attraverso credenze non-logicamente difendibili, tuttavia attraverso il suo sviluppo il </a:t>
            </a:r>
            <a:r>
              <a:rPr lang="it-IT" b="1" dirty="0" smtClean="0"/>
              <a:t>mistero</a:t>
            </a:r>
            <a:r>
              <a:rPr lang="it-IT" dirty="0" smtClean="0"/>
              <a:t> viene sempre riconosciuto come tale. Essenza della religione = convincimento che la forza che si manifesta nell’universo è completamente </a:t>
            </a:r>
            <a:r>
              <a:rPr lang="it-IT" b="1" dirty="0" smtClean="0"/>
              <a:t>imperscrutabile</a:t>
            </a:r>
            <a:r>
              <a:rPr lang="it-IT" dirty="0" smtClean="0"/>
              <a:t>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7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L’EVOLUZIONISMO FILOSOFICO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Filosofia = «conoscenza al più alto grado di </a:t>
            </a:r>
            <a:r>
              <a:rPr lang="it-IT" b="1" dirty="0" smtClean="0"/>
              <a:t>generalità</a:t>
            </a:r>
            <a:r>
              <a:rPr lang="it-IT" dirty="0" smtClean="0"/>
              <a:t>» = scienza più ampia, che fonde in una </a:t>
            </a:r>
            <a:r>
              <a:rPr lang="it-IT" b="1" dirty="0" smtClean="0"/>
              <a:t>visione unitaria </a:t>
            </a:r>
            <a:r>
              <a:rPr lang="it-IT" dirty="0" smtClean="0"/>
              <a:t>l’insieme dei principi elaborati dai diversi rami della ricerca, i </a:t>
            </a:r>
            <a:r>
              <a:rPr lang="it-IT" b="1" dirty="0" smtClean="0"/>
              <a:t>principi più vasti e generali </a:t>
            </a:r>
            <a:r>
              <a:rPr lang="it-IT" dirty="0" smtClean="0"/>
              <a:t>ai quali la scienza è giunta.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Esperienza = sapere non unificato.</a:t>
            </a:r>
          </a:p>
          <a:p>
            <a:pPr marL="0" indent="0" algn="ctr">
              <a:buNone/>
            </a:pPr>
            <a:r>
              <a:rPr lang="it-IT" dirty="0" smtClean="0"/>
              <a:t>Scienza = sapere parzialmente unificato</a:t>
            </a:r>
          </a:p>
          <a:p>
            <a:pPr marL="0" indent="0" algn="ctr">
              <a:buNone/>
            </a:pPr>
            <a:r>
              <a:rPr lang="it-IT" dirty="0" smtClean="0"/>
              <a:t>Filosofia = sapere completamente </a:t>
            </a:r>
            <a:r>
              <a:rPr lang="it-IT" b="1" dirty="0" smtClean="0"/>
              <a:t>unificato</a:t>
            </a: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= fusione delle conoscenza scientifiche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>
                <a:sym typeface="Wingdings" panose="05000000000000000000" pitchFamily="2" charset="2"/>
              </a:rPr>
              <a:t> i vari principi si condensano nella </a:t>
            </a:r>
            <a:r>
              <a:rPr lang="it-IT" b="1" dirty="0" smtClean="0">
                <a:sym typeface="Wingdings" panose="05000000000000000000" pitchFamily="2" charset="2"/>
              </a:rPr>
              <a:t>legge generale dell’evoluzione</a:t>
            </a:r>
            <a:r>
              <a:rPr lang="it-IT" dirty="0" smtClean="0">
                <a:sym typeface="Wingdings" panose="05000000000000000000" pitchFamily="2" charset="2"/>
              </a:rPr>
              <a:t>, un processo </a:t>
            </a:r>
            <a:r>
              <a:rPr lang="it-IT" b="1" dirty="0" smtClean="0">
                <a:sym typeface="Wingdings" panose="05000000000000000000" pitchFamily="2" charset="2"/>
              </a:rPr>
              <a:t>universale</a:t>
            </a:r>
            <a:r>
              <a:rPr lang="it-IT" dirty="0" smtClean="0">
                <a:sym typeface="Wingdings" panose="05000000000000000000" pitchFamily="2" charset="2"/>
              </a:rPr>
              <a:t> che regola ogni aspetto della realtà: dai mutamenti dell’universo a quelli della società.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624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ANCHE LA SCIENZA HA ENIGMI IMPENETRABILI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Che il mondo sia un </a:t>
            </a:r>
            <a:r>
              <a:rPr lang="it-IT" b="1" dirty="0" smtClean="0"/>
              <a:t>mistero</a:t>
            </a:r>
            <a:r>
              <a:rPr lang="it-IT" dirty="0" smtClean="0"/>
              <a:t> è una conclusione a cui la stessa </a:t>
            </a:r>
            <a:r>
              <a:rPr lang="it-IT" b="1" dirty="0" smtClean="0"/>
              <a:t>scienza</a:t>
            </a:r>
            <a:r>
              <a:rPr lang="it-IT" dirty="0" smtClean="0"/>
              <a:t> deve arrivare </a:t>
            </a:r>
            <a:r>
              <a:rPr lang="it-IT" dirty="0" smtClean="0">
                <a:sym typeface="Wingdings" panose="05000000000000000000" pitchFamily="2" charset="2"/>
              </a:rPr>
              <a:t> questo per il limite del «</a:t>
            </a:r>
            <a:r>
              <a:rPr lang="it-IT" b="1" dirty="0" smtClean="0">
                <a:sym typeface="Wingdings" panose="05000000000000000000" pitchFamily="2" charset="2"/>
              </a:rPr>
              <a:t>relativo</a:t>
            </a:r>
            <a:r>
              <a:rPr lang="it-IT" dirty="0" smtClean="0">
                <a:sym typeface="Wingdings" panose="05000000000000000000" pitchFamily="2" charset="2"/>
              </a:rPr>
              <a:t>» proprio della scienza (cfr. Hamilton e </a:t>
            </a:r>
            <a:r>
              <a:rPr lang="it-IT" dirty="0" err="1" smtClean="0">
                <a:sym typeface="Wingdings" panose="05000000000000000000" pitchFamily="2" charset="2"/>
              </a:rPr>
              <a:t>Mansel</a:t>
            </a:r>
            <a:r>
              <a:rPr lang="it-IT" dirty="0" smtClean="0">
                <a:sym typeface="Wingdings" panose="05000000000000000000" pitchFamily="2" charset="2"/>
              </a:rPr>
              <a:t>).</a:t>
            </a:r>
            <a:endParaRPr lang="it-IT" dirty="0" smtClean="0"/>
          </a:p>
          <a:p>
            <a:pPr marL="0" indent="0" algn="just">
              <a:buNone/>
            </a:pPr>
            <a:r>
              <a:rPr lang="it-IT" b="1" dirty="0" smtClean="0"/>
              <a:t>Scienza</a:t>
            </a:r>
            <a:r>
              <a:rPr lang="it-IT" dirty="0" smtClean="0"/>
              <a:t> = processi di conoscenza </a:t>
            </a:r>
            <a:r>
              <a:rPr lang="it-IT" b="1" dirty="0" smtClean="0"/>
              <a:t>relativi</a:t>
            </a:r>
            <a:r>
              <a:rPr lang="it-IT" dirty="0" smtClean="0"/>
              <a:t>, cioè generalizzazioni dell’esperienza che si realizzano inserendo, di volta in volta, verità </a:t>
            </a:r>
            <a:r>
              <a:rPr lang="it-IT" b="1" dirty="0" smtClean="0"/>
              <a:t>specifiche</a:t>
            </a:r>
            <a:r>
              <a:rPr lang="it-IT" dirty="0" smtClean="0"/>
              <a:t> in orizzonti di verità più ampi e </a:t>
            </a:r>
            <a:r>
              <a:rPr lang="it-IT" b="1" dirty="0" smtClean="0"/>
              <a:t>generali</a:t>
            </a:r>
            <a:r>
              <a:rPr lang="it-IT" dirty="0" smtClean="0"/>
              <a:t>, fino a giungere alla «</a:t>
            </a:r>
            <a:r>
              <a:rPr lang="it-IT" b="1" dirty="0" smtClean="0"/>
              <a:t>verità più generale</a:t>
            </a:r>
            <a:r>
              <a:rPr lang="it-IT" dirty="0" smtClean="0"/>
              <a:t>» che non può essere ulteriormente spiegata (</a:t>
            </a:r>
            <a:r>
              <a:rPr lang="it-IT" b="1" dirty="0" smtClean="0"/>
              <a:t>inspiegabile</a:t>
            </a:r>
            <a:r>
              <a:rPr lang="it-IT" dirty="0" smtClean="0"/>
              <a:t>) </a:t>
            </a: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dirty="0" smtClean="0"/>
              <a:t>«</a:t>
            </a:r>
            <a:r>
              <a:rPr lang="it-IT" b="1" dirty="0" smtClean="0"/>
              <a:t>essenza ultima</a:t>
            </a:r>
            <a:r>
              <a:rPr lang="it-IT" dirty="0" smtClean="0"/>
              <a:t>» della realtà naturale e umana è dunque inspiegabile (es. essenza di tempo, spazio, materia, forza, coscienza…) </a:t>
            </a:r>
            <a:r>
              <a:rPr lang="it-IT" dirty="0" smtClean="0">
                <a:sym typeface="Wingdings" panose="05000000000000000000" pitchFamily="2" charset="2"/>
              </a:rPr>
              <a:t> le idee scientifiche ultime sono tutte rappresentative di realtà che non possono essere comprese, destinate a rimanere un vero e proprio </a:t>
            </a:r>
            <a:r>
              <a:rPr lang="it-IT" b="1" dirty="0" smtClean="0">
                <a:sym typeface="Wingdings" panose="05000000000000000000" pitchFamily="2" charset="2"/>
              </a:rPr>
              <a:t>mistero</a:t>
            </a:r>
            <a:r>
              <a:rPr lang="it-IT" dirty="0" smtClean="0">
                <a:sym typeface="Wingdings" panose="05000000000000000000" pitchFamily="2" charset="2"/>
              </a:rPr>
              <a:t>.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La scienza ci permette di conoscere qualcosa che è il </a:t>
            </a:r>
            <a:r>
              <a:rPr lang="it-IT" b="1" dirty="0" smtClean="0"/>
              <a:t>manifestarsi</a:t>
            </a:r>
            <a:r>
              <a:rPr lang="it-IT" dirty="0" smtClean="0"/>
              <a:t> di una realtà che in sé, nella sua essenza ultima, resta </a:t>
            </a:r>
            <a:r>
              <a:rPr lang="it-IT" b="1" dirty="0" smtClean="0"/>
              <a:t>inconoscibile</a:t>
            </a:r>
            <a:r>
              <a:rPr lang="it-IT" dirty="0" smtClean="0"/>
              <a:t> (fenomeni vs «causa» profonda da cui i fenomeni vengono determinati, «noumeno») </a:t>
            </a:r>
            <a:r>
              <a:rPr lang="it-IT" dirty="0" smtClean="0">
                <a:sym typeface="Wingdings" panose="05000000000000000000" pitchFamily="2" charset="2"/>
              </a:rPr>
              <a:t> anche se presupposta, la </a:t>
            </a:r>
            <a:r>
              <a:rPr lang="it-IT" b="1" dirty="0" smtClean="0">
                <a:sym typeface="Wingdings" panose="05000000000000000000" pitchFamily="2" charset="2"/>
              </a:rPr>
              <a:t>causa ultima </a:t>
            </a:r>
            <a:r>
              <a:rPr lang="it-IT" dirty="0" smtClean="0">
                <a:sym typeface="Wingdings" panose="05000000000000000000" pitchFamily="2" charset="2"/>
              </a:rPr>
              <a:t>resta </a:t>
            </a:r>
            <a:r>
              <a:rPr lang="it-IT" b="1" dirty="0" smtClean="0">
                <a:sym typeface="Wingdings" panose="05000000000000000000" pitchFamily="2" charset="2"/>
              </a:rPr>
              <a:t>sconosciuta</a:t>
            </a:r>
            <a:r>
              <a:rPr lang="it-IT" dirty="0" smtClean="0">
                <a:sym typeface="Wingdings" panose="05000000000000000000" pitchFamily="2" charset="2"/>
              </a:rPr>
              <a:t> («realismo trasfigurato»).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4684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SCIENZA, UOMO E MISTERO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Risalendo continuamente da ciò che è condizionato a ciò che lo condiziona (causa), la scienza giunge ad avvertire </a:t>
            </a:r>
            <a:r>
              <a:rPr lang="it-IT" b="1" dirty="0" smtClean="0"/>
              <a:t>l’incondizionato</a:t>
            </a:r>
            <a:r>
              <a:rPr lang="it-IT" dirty="0" smtClean="0"/>
              <a:t>, </a:t>
            </a:r>
            <a:r>
              <a:rPr lang="it-IT" b="1" dirty="0" smtClean="0"/>
              <a:t>l’assoluto</a:t>
            </a:r>
            <a:r>
              <a:rPr lang="it-IT" dirty="0" smtClean="0"/>
              <a:t>, come qualcosa che è, allo stesso tempo, </a:t>
            </a:r>
            <a:r>
              <a:rPr lang="it-IT" b="1" dirty="0" smtClean="0"/>
              <a:t>esistente e inconoscibile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 smtClean="0"/>
              <a:t>Assoluto, Incondizionato, Infinito </a:t>
            </a:r>
            <a:r>
              <a:rPr lang="it-IT" dirty="0" smtClean="0"/>
              <a:t>è </a:t>
            </a:r>
            <a:r>
              <a:rPr lang="it-IT" b="1" dirty="0" smtClean="0"/>
              <a:t>inconcepibile</a:t>
            </a:r>
            <a:r>
              <a:rPr lang="it-IT" dirty="0" smtClean="0"/>
              <a:t> per l’uomo, data la relatività della sua conoscenza, ma è ugualmente qualcosa di </a:t>
            </a:r>
            <a:r>
              <a:rPr lang="it-IT" b="1" dirty="0" smtClean="0"/>
              <a:t>misterioso</a:t>
            </a:r>
            <a:r>
              <a:rPr lang="it-IT" dirty="0" smtClean="0"/>
              <a:t> che si manifesta in tutti i fenomeni naturali e la cui azione è sentita dall’uomo positivamente.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3390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L’ «INSPIEGABILE» CHE UNISCE</a:t>
            </a:r>
            <a:br>
              <a:rPr lang="it-IT" b="1" dirty="0" smtClean="0"/>
            </a:br>
            <a:r>
              <a:rPr lang="it-IT" b="1" dirty="0" smtClean="0"/>
              <a:t>SCIENZA E RELIGIONE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Conciliazione </a:t>
            </a:r>
            <a:r>
              <a:rPr lang="it-IT" b="1" dirty="0"/>
              <a:t>scienza/religione</a:t>
            </a:r>
            <a:r>
              <a:rPr lang="it-IT" dirty="0"/>
              <a:t>: la </a:t>
            </a:r>
            <a:r>
              <a:rPr lang="it-IT" b="1" dirty="0"/>
              <a:t>religione</a:t>
            </a:r>
            <a:r>
              <a:rPr lang="it-IT" dirty="0"/>
              <a:t> afferma </a:t>
            </a:r>
            <a:r>
              <a:rPr lang="it-IT" b="1" dirty="0"/>
              <a:t>l’assoluto</a:t>
            </a:r>
            <a:r>
              <a:rPr lang="it-IT" dirty="0"/>
              <a:t> come </a:t>
            </a:r>
            <a:r>
              <a:rPr lang="it-IT" b="1" dirty="0" smtClean="0"/>
              <a:t>mistero</a:t>
            </a:r>
            <a:r>
              <a:rPr lang="it-IT" dirty="0" smtClean="0"/>
              <a:t> e richiama l’uomo ad esso, </a:t>
            </a:r>
            <a:r>
              <a:rPr lang="it-IT" dirty="0"/>
              <a:t>la </a:t>
            </a:r>
            <a:r>
              <a:rPr lang="it-IT" b="1" dirty="0"/>
              <a:t>scienza</a:t>
            </a:r>
            <a:r>
              <a:rPr lang="it-IT" dirty="0"/>
              <a:t> estende sempre più gli orizzonti della conoscenza </a:t>
            </a:r>
            <a:r>
              <a:rPr lang="it-IT" dirty="0" smtClean="0"/>
              <a:t>verso quel </a:t>
            </a:r>
            <a:r>
              <a:rPr lang="it-IT" b="1" dirty="0" smtClean="0"/>
              <a:t>limite</a:t>
            </a:r>
            <a:r>
              <a:rPr lang="it-IT" dirty="0" smtClean="0"/>
              <a:t> e </a:t>
            </a:r>
            <a:r>
              <a:rPr lang="it-IT" dirty="0"/>
              <a:t>comprende, al tempo stesso, che le sue spiegazioni hanno sempre un carattere </a:t>
            </a:r>
            <a:r>
              <a:rPr lang="it-IT" b="1" dirty="0"/>
              <a:t>relativo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>
                <a:sym typeface="Wingdings" panose="05000000000000000000" pitchFamily="2" charset="2"/>
              </a:rPr>
              <a:t></a:t>
            </a:r>
            <a:r>
              <a:rPr lang="it-IT" dirty="0"/>
              <a:t> r</a:t>
            </a:r>
            <a:r>
              <a:rPr lang="it-IT" dirty="0" smtClean="0"/>
              <a:t>apporto </a:t>
            </a:r>
            <a:r>
              <a:rPr lang="it-IT" dirty="0"/>
              <a:t>di </a:t>
            </a:r>
            <a:r>
              <a:rPr lang="it-IT" b="1" dirty="0"/>
              <a:t>complementarietà tra conosciuto e </a:t>
            </a:r>
            <a:r>
              <a:rPr lang="it-IT" b="1" dirty="0" smtClean="0"/>
              <a:t>inconoscibile</a:t>
            </a:r>
            <a:r>
              <a:rPr lang="it-IT" dirty="0" smtClean="0"/>
              <a:t>: il riconoscimento di questa </a:t>
            </a:r>
            <a:r>
              <a:rPr lang="it-IT" b="1" dirty="0" smtClean="0"/>
              <a:t>forza imperscrutabile </a:t>
            </a:r>
            <a:r>
              <a:rPr lang="it-IT" dirty="0" smtClean="0"/>
              <a:t>è il limite comune che concilia e rende solidali scienza e religione.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61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 PRINCIPI DELLA SCIENZA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Indistruttibilità della materia</a:t>
            </a:r>
          </a:p>
          <a:p>
            <a:pPr>
              <a:buFontTx/>
              <a:buChar char="-"/>
            </a:pPr>
            <a:r>
              <a:rPr lang="it-IT" dirty="0" smtClean="0"/>
              <a:t>Continuità del movimento</a:t>
            </a:r>
          </a:p>
          <a:p>
            <a:pPr>
              <a:buFontTx/>
              <a:buChar char="-"/>
            </a:pPr>
            <a:r>
              <a:rPr lang="it-IT" dirty="0" smtClean="0"/>
              <a:t>Persistenza della forza</a:t>
            </a:r>
          </a:p>
          <a:p>
            <a:pPr marL="0" indent="0" algn="just">
              <a:buNone/>
            </a:pPr>
            <a:r>
              <a:rPr lang="it-IT" dirty="0" smtClean="0"/>
              <a:t>+ tutte le loro conseguenze (importante la «legge del ritmo»: ciclo presente in tutti i fenomeni alternante una fase acuta e una fase di caduta</a:t>
            </a:r>
            <a:r>
              <a:rPr lang="it-IT" dirty="0" smtClean="0"/>
              <a:t>).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55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FILOSOFIA TROVA LA LEGGE «GENERALISSIMA» DI TUTTA LA REALTÀ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La formula sintetica che questi principi generali richiedono è una legge che implichi continua ridistribuzione della materia e della forza.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it-IT" b="1" dirty="0" smtClean="0">
                <a:sym typeface="Wingdings" panose="05000000000000000000" pitchFamily="2" charset="2"/>
              </a:rPr>
              <a:t>Legge dell’evoluzione</a:t>
            </a:r>
            <a:r>
              <a:rPr lang="it-IT" dirty="0" smtClean="0">
                <a:sym typeface="Wingdings" panose="05000000000000000000" pitchFamily="2" charset="2"/>
              </a:rPr>
              <a:t>:</a:t>
            </a:r>
          </a:p>
          <a:p>
            <a:pPr>
              <a:buFontTx/>
              <a:buChar char="-"/>
            </a:pPr>
            <a:r>
              <a:rPr lang="it-IT" dirty="0" smtClean="0">
                <a:sym typeface="Wingdings" panose="05000000000000000000" pitchFamily="2" charset="2"/>
              </a:rPr>
              <a:t>La materia passa da uno stato di dispersione a uno stato di integrazione (concentrazione</a:t>
            </a:r>
            <a:r>
              <a:rPr lang="it-IT" dirty="0" smtClean="0">
                <a:sym typeface="Wingdings" panose="05000000000000000000" pitchFamily="2" charset="2"/>
              </a:rPr>
              <a:t>);</a:t>
            </a:r>
            <a:endParaRPr lang="it-IT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it-IT" dirty="0" smtClean="0">
                <a:sym typeface="Wingdings" panose="05000000000000000000" pitchFamily="2" charset="2"/>
              </a:rPr>
              <a:t>La forza che ha operato la concentrazione si </a:t>
            </a:r>
            <a:r>
              <a:rPr lang="it-IT" dirty="0" smtClean="0">
                <a:sym typeface="Wingdings" panose="05000000000000000000" pitchFamily="2" charset="2"/>
              </a:rPr>
              <a:t>dissipa.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489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EVOLUZIONE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«L’</a:t>
            </a:r>
            <a:r>
              <a:rPr lang="it-IT" b="1" dirty="0" smtClean="0"/>
              <a:t>evoluzione</a:t>
            </a:r>
            <a:r>
              <a:rPr lang="it-IT" dirty="0" smtClean="0"/>
              <a:t> è una integrazione di materia e una concomitante dissipazione di movimento durante la quale la materia passa </a:t>
            </a:r>
            <a:r>
              <a:rPr lang="it-IT" b="1" dirty="0" smtClean="0"/>
              <a:t>da un’omogeneità indefinita e incoerente a una eterogeneità definita e coerente</a:t>
            </a:r>
            <a:r>
              <a:rPr lang="it-IT" dirty="0" smtClean="0"/>
              <a:t>, e durante la quale il movimento conservato subisce una trasformazione parallela» («redistribuzione continua della materia e del movimento»).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9701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EVOLUZIONE COME CATEGORIA FILOSOFICA INTERPRETATIVA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838200" y="1846407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L’evoluzionismo diviene </a:t>
            </a:r>
            <a:r>
              <a:rPr lang="it-IT" b="1" dirty="0" smtClean="0"/>
              <a:t>teoria filosofica </a:t>
            </a:r>
            <a:r>
              <a:rPr lang="it-IT" dirty="0" smtClean="0"/>
              <a:t>e si afferma come </a:t>
            </a:r>
            <a:r>
              <a:rPr lang="it-IT" b="1" dirty="0" smtClean="0"/>
              <a:t>categoria generale di interpretazione</a:t>
            </a:r>
            <a:r>
              <a:rPr lang="it-IT" dirty="0" smtClean="0"/>
              <a:t> dell’universo: una spiegazione di tutto il reale.</a:t>
            </a:r>
          </a:p>
          <a:p>
            <a:pPr marL="0" indent="0" algn="just">
              <a:buNone/>
            </a:pPr>
            <a:r>
              <a:rPr lang="it-IT" dirty="0" smtClean="0"/>
              <a:t>Il </a:t>
            </a:r>
            <a:r>
              <a:rPr lang="it-IT" b="1" dirty="0"/>
              <a:t>modello </a:t>
            </a:r>
            <a:r>
              <a:rPr lang="it-IT" b="1" dirty="0" smtClean="0"/>
              <a:t>interpretativo </a:t>
            </a:r>
            <a:r>
              <a:rPr lang="it-IT" dirty="0" smtClean="0"/>
              <a:t>spenceriano ha dunque un carattere metafisico: non </a:t>
            </a:r>
            <a:r>
              <a:rPr lang="it-IT" dirty="0"/>
              <a:t>si collega a specifiche indagini sperimentali, ma estende il campo di applicazione dell’evoluzione ben al di là del contesto all’interno del quale questa teoria può essere convalidata o invalidata.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165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3 MOMENTI COSTITUTIVI DEL PROCESSO EVOLUTIVO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514350" indent="-514350">
              <a:buAutoNum type="arabicPeriod"/>
            </a:pPr>
            <a:r>
              <a:rPr lang="it-IT" dirty="0" smtClean="0"/>
              <a:t>Passaggio </a:t>
            </a:r>
            <a:r>
              <a:rPr lang="it-IT" b="1" dirty="0" smtClean="0"/>
              <a:t>dal meno coerente al più </a:t>
            </a:r>
            <a:r>
              <a:rPr lang="it-IT" b="1" dirty="0" smtClean="0"/>
              <a:t>coerente;</a:t>
            </a:r>
            <a:endParaRPr lang="it-IT" b="1" dirty="0" smtClean="0"/>
          </a:p>
          <a:p>
            <a:pPr marL="514350" indent="-514350">
              <a:buAutoNum type="arabicPeriod"/>
            </a:pPr>
            <a:endParaRPr lang="it-IT" dirty="0" smtClean="0"/>
          </a:p>
          <a:p>
            <a:pPr marL="514350" indent="-514350">
              <a:buAutoNum type="arabicPeriod"/>
            </a:pPr>
            <a:r>
              <a:rPr lang="it-IT" dirty="0" smtClean="0"/>
              <a:t>Passaggio </a:t>
            </a:r>
            <a:r>
              <a:rPr lang="it-IT" b="1" dirty="0" smtClean="0"/>
              <a:t>dall’omogeneo all’aterogeno </a:t>
            </a:r>
            <a:r>
              <a:rPr lang="it-IT" dirty="0" smtClean="0"/>
              <a:t>(</a:t>
            </a:r>
            <a:r>
              <a:rPr lang="it-IT" b="1" dirty="0" smtClean="0"/>
              <a:t>dall’uniforme al multiforme</a:t>
            </a:r>
            <a:r>
              <a:rPr lang="it-IT" dirty="0" smtClean="0"/>
              <a:t>);</a:t>
            </a:r>
            <a:endParaRPr lang="it-IT" dirty="0" smtClean="0"/>
          </a:p>
          <a:p>
            <a:pPr marL="514350" indent="-514350">
              <a:buAutoNum type="arabicPeriod"/>
            </a:pPr>
            <a:endParaRPr lang="it-IT" dirty="0" smtClean="0"/>
          </a:p>
          <a:p>
            <a:pPr marL="514350" indent="-514350">
              <a:buAutoNum type="arabicPeriod"/>
            </a:pPr>
            <a:r>
              <a:rPr lang="it-IT" dirty="0" smtClean="0"/>
              <a:t>Passaggio </a:t>
            </a:r>
            <a:r>
              <a:rPr lang="it-IT" b="1" dirty="0" smtClean="0"/>
              <a:t>dall’indefinito al </a:t>
            </a:r>
            <a:r>
              <a:rPr lang="it-IT" b="1" dirty="0" smtClean="0"/>
              <a:t>definito.</a:t>
            </a:r>
            <a:endParaRPr lang="it-IT" b="1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AD85-31E2-461D-8915-CEDD42A400A1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4902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3732</Words>
  <Application>Microsoft Office PowerPoint</Application>
  <PresentationFormat>Personalizzato</PresentationFormat>
  <Paragraphs>330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43" baseType="lpstr">
      <vt:lpstr>Tema di Office</vt:lpstr>
      <vt:lpstr>Herbert Spencer</vt:lpstr>
      <vt:lpstr>Opere </vt:lpstr>
      <vt:lpstr>LA VITA</vt:lpstr>
      <vt:lpstr>L’EVOLUZIONISMO FILOSOFICO</vt:lpstr>
      <vt:lpstr>I PRINCIPI DELLA SCIENZA</vt:lpstr>
      <vt:lpstr>LA FILOSOFIA TROVA LA LEGGE «GENERALISSIMA» DI TUTTA LA REALTÀ</vt:lpstr>
      <vt:lpstr>EVOLUZIONE</vt:lpstr>
      <vt:lpstr>EVOLUZIONE COME CATEGORIA FILOSOFICA INTERPRETATIVA</vt:lpstr>
      <vt:lpstr>3 MOMENTI COSTITUTIVI DEL PROCESSO EVOLUTIVO</vt:lpstr>
      <vt:lpstr>1. DAL MENO COERENTE AL PIÙ COERENTE</vt:lpstr>
      <vt:lpstr>2. DALL’OMOGENEO ALL’ETEROGENEO (DALL’UNIFORME AL MULTIFORME)</vt:lpstr>
      <vt:lpstr>3. DALL’INDEFINITO AL DEFINITO</vt:lpstr>
      <vt:lpstr>NECESSITÀ E OTTIMISMO</vt:lpstr>
      <vt:lpstr>3 PASSAGGI… ALL’INFINITO</vt:lpstr>
      <vt:lpstr>3 LIVELLI DI FENOMENI DELL’EVOLUZIONE</vt:lpstr>
      <vt:lpstr>MODELLO APPLICATO IN DIVERSI CAMPI DISCIPLINARI</vt:lpstr>
      <vt:lpstr>MODELLO APPLICATO IN DIVERSI CAMPI DISCIPLINARI (2)</vt:lpstr>
      <vt:lpstr>LA TEORIA DELLA SOCIETÀ</vt:lpstr>
      <vt:lpstr>INDIVIDUI E SOCIETÀ</vt:lpstr>
      <vt:lpstr>BIOLOGIA E SOCIETÀ</vt:lpstr>
      <vt:lpstr>SALVAGUARDIA DEGLI INDIVIDUI</vt:lpstr>
      <vt:lpstr>PRIMATO DELL’INDIVIDUO</vt:lpstr>
      <vt:lpstr>DALLA SOCIETÀ MILITARE ALLA SOCIETÀ INDUSTRIALE</vt:lpstr>
      <vt:lpstr>DAL SEMPLICE AL COMPLESSO</vt:lpstr>
      <vt:lpstr> 2 TIPI PREDOMINANTI DI SOCIETÀ CARATTERIZZANO L’EVOLUZIONE STORICA DELL’UMANITÀ</vt:lpstr>
      <vt:lpstr> 2 TIPI PREDOMINANTI DI SOCIETÀ CARATTERIZZANO L’EVOLUZIONE STORICA DELL’UMANITÀ (2)</vt:lpstr>
      <vt:lpstr>ASPETTI NOCIVI DELLA RIVOLUZIONE INDUSTRIALE</vt:lpstr>
      <vt:lpstr>UN’ETÀ DI TRANSIZIONE</vt:lpstr>
      <vt:lpstr>CRITICHE AL SOCIALISMO E COMUNISMO</vt:lpstr>
      <vt:lpstr>POLITICA DEL LAISSER-FAIRE</vt:lpstr>
      <vt:lpstr>LASCIAR FARE…</vt:lpstr>
      <vt:lpstr>SOCIAL-DARWINISMO (DARWINISMO SOCIALE)</vt:lpstr>
      <vt:lpstr>TEORIA ETICA</vt:lpstr>
      <vt:lpstr>UN’ETICA BIOLOGICA</vt:lpstr>
      <vt:lpstr>Etica biologica (2)</vt:lpstr>
      <vt:lpstr>Utilitarismo </vt:lpstr>
      <vt:lpstr>TRA EGOISMO E ALTRUISMO</vt:lpstr>
      <vt:lpstr>SCIENZA, RELIGIONE, INCONOSCIBILE</vt:lpstr>
      <vt:lpstr>RELIGIONE E MISTERO</vt:lpstr>
      <vt:lpstr>ANCHE LA SCIENZA HA ENIGMI IMPENETRABILI</vt:lpstr>
      <vt:lpstr>SCIENZA, UOMO E MISTERO</vt:lpstr>
      <vt:lpstr>L’ «INSPIEGABILE» CHE UNISCE SCIENZA E RELIGIONE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paolo scolari</dc:creator>
  <cp:lastModifiedBy>massimo</cp:lastModifiedBy>
  <cp:revision>273</cp:revision>
  <dcterms:created xsi:type="dcterms:W3CDTF">2014-03-21T20:55:14Z</dcterms:created>
  <dcterms:modified xsi:type="dcterms:W3CDTF">2014-03-27T20:43:45Z</dcterms:modified>
</cp:coreProperties>
</file>